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31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B0137-B1D1-4554-8B0C-67F99299BBEF}" type="doc">
      <dgm:prSet loTypeId="urn:microsoft.com/office/officeart/2005/8/layout/arrow2" loCatId="process" qsTypeId="urn:microsoft.com/office/officeart/2005/8/quickstyle/3d3" qsCatId="3D" csTypeId="urn:microsoft.com/office/officeart/2005/8/colors/accent0_1" csCatId="mainScheme" phldr="1"/>
      <dgm:spPr/>
    </dgm:pt>
    <dgm:pt modelId="{23859ABD-0AEF-4759-B81A-72A419B2819A}">
      <dgm:prSet phldrT="[Testo]" custT="1"/>
      <dgm:spPr/>
      <dgm:t>
        <a:bodyPr/>
        <a:lstStyle/>
        <a:p>
          <a:pPr algn="just"/>
          <a:r>
            <a:rPr lang="it-IT" sz="1600" b="1" dirty="0" smtClean="0">
              <a:solidFill>
                <a:srgbClr val="FF0000"/>
              </a:solidFill>
              <a:latin typeface="Aharoni" pitchFamily="2" charset="-79"/>
              <a:cs typeface="Aharoni" pitchFamily="2" charset="-79"/>
            </a:rPr>
            <a:t>ATTIVITA’ ISPETTIVA:</a:t>
          </a:r>
        </a:p>
        <a:p>
          <a:pPr algn="l"/>
          <a:r>
            <a:rPr lang="it-IT" sz="1400" b="0" dirty="0" smtClean="0">
              <a:latin typeface="Arial" pitchFamily="34" charset="0"/>
              <a:cs typeface="Arial" pitchFamily="34" charset="0"/>
            </a:rPr>
            <a:t> gli organi ispettivi ne possono tener conto nella programmazione  delle attività </a:t>
          </a:r>
          <a:endParaRPr lang="it-IT" sz="1400" b="0" dirty="0">
            <a:latin typeface="Arial" pitchFamily="34" charset="0"/>
            <a:cs typeface="Arial" pitchFamily="34" charset="0"/>
          </a:endParaRPr>
        </a:p>
      </dgm:t>
    </dgm:pt>
    <dgm:pt modelId="{79717AA2-A0A6-48EB-B123-36A5B723203C}" type="parTrans" cxnId="{1FC0F7B5-6AF5-4AFE-823F-BD82BE0458CC}">
      <dgm:prSet/>
      <dgm:spPr/>
      <dgm:t>
        <a:bodyPr/>
        <a:lstStyle/>
        <a:p>
          <a:endParaRPr lang="it-IT"/>
        </a:p>
      </dgm:t>
    </dgm:pt>
    <dgm:pt modelId="{CB4B2301-C288-4FFA-824C-8A30878E1A99}" type="sibTrans" cxnId="{1FC0F7B5-6AF5-4AFE-823F-BD82BE0458CC}">
      <dgm:prSet/>
      <dgm:spPr/>
      <dgm:t>
        <a:bodyPr/>
        <a:lstStyle/>
        <a:p>
          <a:endParaRPr lang="it-IT"/>
        </a:p>
      </dgm:t>
    </dgm:pt>
    <dgm:pt modelId="{CE032E51-4409-4A1C-9335-76B959927BEA}">
      <dgm:prSet phldrT="[Testo]" custT="1"/>
      <dgm:spPr/>
      <dgm:t>
        <a:bodyPr/>
        <a:lstStyle/>
        <a:p>
          <a:r>
            <a:rPr lang="it-IT" sz="1600" b="1" dirty="0" smtClean="0">
              <a:solidFill>
                <a:srgbClr val="00B050"/>
              </a:solidFill>
              <a:latin typeface="Aharoni" pitchFamily="2" charset="-79"/>
              <a:cs typeface="Aharoni" pitchFamily="2" charset="-79"/>
            </a:rPr>
            <a:t>EFFICACIA ESIMENTE: </a:t>
          </a:r>
        </a:p>
        <a:p>
          <a:r>
            <a:rPr lang="it-IT" sz="1400" b="0" dirty="0" smtClean="0">
              <a:latin typeface="Arial" pitchFamily="34" charset="0"/>
              <a:cs typeface="Arial" pitchFamily="34" charset="0"/>
            </a:rPr>
            <a:t>dimostra l’efficace adozione del modello organizzativo richiamato nell’art. 30 del TU </a:t>
          </a:r>
          <a:endParaRPr lang="it-IT" sz="1400" b="0" dirty="0">
            <a:latin typeface="Arial" pitchFamily="34" charset="0"/>
            <a:cs typeface="Arial" pitchFamily="34" charset="0"/>
          </a:endParaRPr>
        </a:p>
      </dgm:t>
    </dgm:pt>
    <dgm:pt modelId="{E147CC3F-59CC-456C-904A-81CB2F73BEA8}" type="parTrans" cxnId="{37FB8B16-49F2-4545-85F6-3CF76509CEA8}">
      <dgm:prSet/>
      <dgm:spPr/>
      <dgm:t>
        <a:bodyPr/>
        <a:lstStyle/>
        <a:p>
          <a:endParaRPr lang="it-IT"/>
        </a:p>
      </dgm:t>
    </dgm:pt>
    <dgm:pt modelId="{BC61532C-7EB6-414C-A43B-2E3E6B74F1F0}" type="sibTrans" cxnId="{37FB8B16-49F2-4545-85F6-3CF76509CEA8}">
      <dgm:prSet/>
      <dgm:spPr/>
      <dgm:t>
        <a:bodyPr/>
        <a:lstStyle/>
        <a:p>
          <a:endParaRPr lang="it-IT"/>
        </a:p>
      </dgm:t>
    </dgm:pt>
    <dgm:pt modelId="{85182765-395E-4BA7-B78D-11D55E593EF3}">
      <dgm:prSet phldrT="[Testo]" custT="1"/>
      <dgm:spPr/>
      <dgm:t>
        <a:bodyPr/>
        <a:lstStyle/>
        <a:p>
          <a:r>
            <a:rPr lang="it-IT" sz="1600" b="1" dirty="0" smtClean="0">
              <a:solidFill>
                <a:srgbClr val="0000FF"/>
              </a:solidFill>
              <a:latin typeface="Aharoni" pitchFamily="2" charset="-79"/>
              <a:cs typeface="Aharoni" pitchFamily="2" charset="-79"/>
            </a:rPr>
            <a:t>REQUISITO PREMIANTE: </a:t>
          </a:r>
        </a:p>
        <a:p>
          <a:r>
            <a:rPr lang="it-IT" sz="1400" b="0" dirty="0" smtClean="0">
              <a:latin typeface="Arial" pitchFamily="34" charset="0"/>
              <a:cs typeface="Arial" pitchFamily="34" charset="0"/>
            </a:rPr>
            <a:t>Sono in corso accordi con INAIL e Ministero del Lavoro</a:t>
          </a:r>
          <a:endParaRPr lang="it-IT" sz="1400" b="0" dirty="0">
            <a:latin typeface="Arial" pitchFamily="34" charset="0"/>
            <a:cs typeface="Arial" pitchFamily="34" charset="0"/>
          </a:endParaRPr>
        </a:p>
      </dgm:t>
    </dgm:pt>
    <dgm:pt modelId="{CE9E617B-9F51-41BD-9935-AA6766C6477D}" type="sibTrans" cxnId="{53DA608F-D809-4069-8763-6B1271FB4998}">
      <dgm:prSet/>
      <dgm:spPr/>
      <dgm:t>
        <a:bodyPr/>
        <a:lstStyle/>
        <a:p>
          <a:endParaRPr lang="it-IT"/>
        </a:p>
      </dgm:t>
    </dgm:pt>
    <dgm:pt modelId="{02748A1F-D81D-47E7-9E82-09526CCF8EA5}" type="parTrans" cxnId="{53DA608F-D809-4069-8763-6B1271FB4998}">
      <dgm:prSet/>
      <dgm:spPr/>
      <dgm:t>
        <a:bodyPr/>
        <a:lstStyle/>
        <a:p>
          <a:endParaRPr lang="it-IT"/>
        </a:p>
      </dgm:t>
    </dgm:pt>
    <dgm:pt modelId="{5F7427D8-182E-49D9-AB66-C871166CC3DF}" type="pres">
      <dgm:prSet presAssocID="{96FB0137-B1D1-4554-8B0C-67F99299BBEF}" presName="arrowDiagram" presStyleCnt="0">
        <dgm:presLayoutVars>
          <dgm:chMax val="5"/>
          <dgm:dir/>
          <dgm:resizeHandles val="exact"/>
        </dgm:presLayoutVars>
      </dgm:prSet>
      <dgm:spPr/>
    </dgm:pt>
    <dgm:pt modelId="{618D5B80-89E7-45B4-AAEF-0705FB01405D}" type="pres">
      <dgm:prSet presAssocID="{96FB0137-B1D1-4554-8B0C-67F99299BBEF}" presName="arrow" presStyleLbl="bgShp" presStyleIdx="0" presStyleCnt="1" custLinFactNeighborX="388" custLinFactNeighborY="-1029"/>
      <dgm:spPr>
        <a:solidFill>
          <a:srgbClr val="FFFF66"/>
        </a:solidFill>
        <a:ln>
          <a:solidFill>
            <a:srgbClr val="00B050"/>
          </a:solidFill>
        </a:ln>
      </dgm:spPr>
    </dgm:pt>
    <dgm:pt modelId="{E7E332AF-9B6C-4B0C-B04A-773C9C5C7E77}" type="pres">
      <dgm:prSet presAssocID="{96FB0137-B1D1-4554-8B0C-67F99299BBEF}" presName="arrowDiagram3" presStyleCnt="0"/>
      <dgm:spPr/>
    </dgm:pt>
    <dgm:pt modelId="{9028DC58-5C3B-4A14-A6FA-AFA5BBAA9249}" type="pres">
      <dgm:prSet presAssocID="{23859ABD-0AEF-4759-B81A-72A419B2819A}" presName="bullet3a" presStyleLbl="node1" presStyleIdx="0" presStyleCnt="3"/>
      <dgm:spPr>
        <a:solidFill>
          <a:srgbClr val="FF0000"/>
        </a:solidFill>
        <a:ln>
          <a:solidFill>
            <a:srgbClr val="FF0000"/>
          </a:solidFill>
        </a:ln>
      </dgm:spPr>
    </dgm:pt>
    <dgm:pt modelId="{AB126194-4E8D-4DB3-A3E4-040D0C6D713D}" type="pres">
      <dgm:prSet presAssocID="{23859ABD-0AEF-4759-B81A-72A419B2819A}" presName="textBox3a" presStyleLbl="revTx" presStyleIdx="0" presStyleCnt="3" custScaleX="145864" custScaleY="65930" custLinFactNeighborX="-13555">
        <dgm:presLayoutVars>
          <dgm:bulletEnabled val="1"/>
        </dgm:presLayoutVars>
      </dgm:prSet>
      <dgm:spPr/>
      <dgm:t>
        <a:bodyPr/>
        <a:lstStyle/>
        <a:p>
          <a:endParaRPr lang="it-IT"/>
        </a:p>
      </dgm:t>
    </dgm:pt>
    <dgm:pt modelId="{F9226B26-5F03-4AA6-929A-CD4D3EC0C85D}" type="pres">
      <dgm:prSet presAssocID="{85182765-395E-4BA7-B78D-11D55E593EF3}" presName="bullet3b" presStyleLbl="node1" presStyleIdx="1" presStyleCnt="3"/>
      <dgm:spPr>
        <a:solidFill>
          <a:srgbClr val="0000FF"/>
        </a:solidFill>
        <a:ln>
          <a:solidFill>
            <a:srgbClr val="0000FF"/>
          </a:solidFill>
        </a:ln>
      </dgm:spPr>
    </dgm:pt>
    <dgm:pt modelId="{00754780-7755-4663-B624-A9605886164F}" type="pres">
      <dgm:prSet presAssocID="{85182765-395E-4BA7-B78D-11D55E593EF3}" presName="textBox3b" presStyleLbl="revTx" presStyleIdx="1" presStyleCnt="3" custScaleX="153107" custScaleY="37465" custLinFactNeighborX="-28087" custLinFactNeighborY="-16798">
        <dgm:presLayoutVars>
          <dgm:bulletEnabled val="1"/>
        </dgm:presLayoutVars>
      </dgm:prSet>
      <dgm:spPr/>
      <dgm:t>
        <a:bodyPr/>
        <a:lstStyle/>
        <a:p>
          <a:endParaRPr lang="it-IT"/>
        </a:p>
      </dgm:t>
    </dgm:pt>
    <dgm:pt modelId="{F62C92A3-D236-46FB-8E12-D09C1E16E2EE}" type="pres">
      <dgm:prSet presAssocID="{CE032E51-4409-4A1C-9335-76B959927BEA}" presName="bullet3c" presStyleLbl="node1" presStyleIdx="2" presStyleCnt="3"/>
      <dgm:spPr>
        <a:solidFill>
          <a:srgbClr val="00B050"/>
        </a:solidFill>
        <a:ln>
          <a:solidFill>
            <a:srgbClr val="00B050"/>
          </a:solidFill>
        </a:ln>
      </dgm:spPr>
    </dgm:pt>
    <dgm:pt modelId="{54834669-F30A-49B2-97EF-9FC5660061A4}" type="pres">
      <dgm:prSet presAssocID="{CE032E51-4409-4A1C-9335-76B959927BEA}" presName="textBox3c" presStyleLbl="revTx" presStyleIdx="2" presStyleCnt="3" custScaleX="165636" custScaleY="34152" custLinFactNeighborY="-22228">
        <dgm:presLayoutVars>
          <dgm:bulletEnabled val="1"/>
        </dgm:presLayoutVars>
      </dgm:prSet>
      <dgm:spPr/>
      <dgm:t>
        <a:bodyPr/>
        <a:lstStyle/>
        <a:p>
          <a:endParaRPr lang="it-IT"/>
        </a:p>
      </dgm:t>
    </dgm:pt>
  </dgm:ptLst>
  <dgm:cxnLst>
    <dgm:cxn modelId="{37FB8B16-49F2-4545-85F6-3CF76509CEA8}" srcId="{96FB0137-B1D1-4554-8B0C-67F99299BBEF}" destId="{CE032E51-4409-4A1C-9335-76B959927BEA}" srcOrd="2" destOrd="0" parTransId="{E147CC3F-59CC-456C-904A-81CB2F73BEA8}" sibTransId="{BC61532C-7EB6-414C-A43B-2E3E6B74F1F0}"/>
    <dgm:cxn modelId="{699B81D7-67E5-4389-BB79-27F90C3B4C95}" type="presOf" srcId="{85182765-395E-4BA7-B78D-11D55E593EF3}" destId="{00754780-7755-4663-B624-A9605886164F}" srcOrd="0" destOrd="0" presId="urn:microsoft.com/office/officeart/2005/8/layout/arrow2"/>
    <dgm:cxn modelId="{CF4BCCCC-F049-4755-A691-84C66F848137}" type="presOf" srcId="{96FB0137-B1D1-4554-8B0C-67F99299BBEF}" destId="{5F7427D8-182E-49D9-AB66-C871166CC3DF}" srcOrd="0" destOrd="0" presId="urn:microsoft.com/office/officeart/2005/8/layout/arrow2"/>
    <dgm:cxn modelId="{9F7F72C6-3842-4781-9B74-F61B0A4EB464}" type="presOf" srcId="{CE032E51-4409-4A1C-9335-76B959927BEA}" destId="{54834669-F30A-49B2-97EF-9FC5660061A4}" srcOrd="0" destOrd="0" presId="urn:microsoft.com/office/officeart/2005/8/layout/arrow2"/>
    <dgm:cxn modelId="{98532563-381B-41EB-85FB-ACBA04C707F2}" type="presOf" srcId="{23859ABD-0AEF-4759-B81A-72A419B2819A}" destId="{AB126194-4E8D-4DB3-A3E4-040D0C6D713D}" srcOrd="0" destOrd="0" presId="urn:microsoft.com/office/officeart/2005/8/layout/arrow2"/>
    <dgm:cxn modelId="{1FC0F7B5-6AF5-4AFE-823F-BD82BE0458CC}" srcId="{96FB0137-B1D1-4554-8B0C-67F99299BBEF}" destId="{23859ABD-0AEF-4759-B81A-72A419B2819A}" srcOrd="0" destOrd="0" parTransId="{79717AA2-A0A6-48EB-B123-36A5B723203C}" sibTransId="{CB4B2301-C288-4FFA-824C-8A30878E1A99}"/>
    <dgm:cxn modelId="{53DA608F-D809-4069-8763-6B1271FB4998}" srcId="{96FB0137-B1D1-4554-8B0C-67F99299BBEF}" destId="{85182765-395E-4BA7-B78D-11D55E593EF3}" srcOrd="1" destOrd="0" parTransId="{02748A1F-D81D-47E7-9E82-09526CCF8EA5}" sibTransId="{CE9E617B-9F51-41BD-9935-AA6766C6477D}"/>
    <dgm:cxn modelId="{572F26EB-4350-49A3-9607-23CC453D7F88}" type="presParOf" srcId="{5F7427D8-182E-49D9-AB66-C871166CC3DF}" destId="{618D5B80-89E7-45B4-AAEF-0705FB01405D}" srcOrd="0" destOrd="0" presId="urn:microsoft.com/office/officeart/2005/8/layout/arrow2"/>
    <dgm:cxn modelId="{A96EFB76-02CB-4F54-9062-12D5E0457D9E}" type="presParOf" srcId="{5F7427D8-182E-49D9-AB66-C871166CC3DF}" destId="{E7E332AF-9B6C-4B0C-B04A-773C9C5C7E77}" srcOrd="1" destOrd="0" presId="urn:microsoft.com/office/officeart/2005/8/layout/arrow2"/>
    <dgm:cxn modelId="{F7E0342B-AB32-4967-AE79-5B8189B779FC}" type="presParOf" srcId="{E7E332AF-9B6C-4B0C-B04A-773C9C5C7E77}" destId="{9028DC58-5C3B-4A14-A6FA-AFA5BBAA9249}" srcOrd="0" destOrd="0" presId="urn:microsoft.com/office/officeart/2005/8/layout/arrow2"/>
    <dgm:cxn modelId="{A204036B-475E-4AA6-9E16-80222810E9BB}" type="presParOf" srcId="{E7E332AF-9B6C-4B0C-B04A-773C9C5C7E77}" destId="{AB126194-4E8D-4DB3-A3E4-040D0C6D713D}" srcOrd="1" destOrd="0" presId="urn:microsoft.com/office/officeart/2005/8/layout/arrow2"/>
    <dgm:cxn modelId="{7C87CB9C-62F9-4CA1-B5C5-2731A0D8CE90}" type="presParOf" srcId="{E7E332AF-9B6C-4B0C-B04A-773C9C5C7E77}" destId="{F9226B26-5F03-4AA6-929A-CD4D3EC0C85D}" srcOrd="2" destOrd="0" presId="urn:microsoft.com/office/officeart/2005/8/layout/arrow2"/>
    <dgm:cxn modelId="{DC345418-5E3B-4FC7-8881-DD5754B3FDA1}" type="presParOf" srcId="{E7E332AF-9B6C-4B0C-B04A-773C9C5C7E77}" destId="{00754780-7755-4663-B624-A9605886164F}" srcOrd="3" destOrd="0" presId="urn:microsoft.com/office/officeart/2005/8/layout/arrow2"/>
    <dgm:cxn modelId="{084258B9-783A-4C63-B8E6-CCD7A51B20E4}" type="presParOf" srcId="{E7E332AF-9B6C-4B0C-B04A-773C9C5C7E77}" destId="{F62C92A3-D236-46FB-8E12-D09C1E16E2EE}" srcOrd="4" destOrd="0" presId="urn:microsoft.com/office/officeart/2005/8/layout/arrow2"/>
    <dgm:cxn modelId="{4437BC58-7BD6-4D58-A304-E90B7BD211C2}" type="presParOf" srcId="{E7E332AF-9B6C-4B0C-B04A-773C9C5C7E77}" destId="{54834669-F30A-49B2-97EF-9FC5660061A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D5B80-89E7-45B4-AAEF-0705FB01405D}">
      <dsp:nvSpPr>
        <dsp:cNvPr id="0" name=""/>
        <dsp:cNvSpPr/>
      </dsp:nvSpPr>
      <dsp:spPr>
        <a:xfrm>
          <a:off x="0" y="74553"/>
          <a:ext cx="7128792" cy="4455494"/>
        </a:xfrm>
        <a:prstGeom prst="swooshArrow">
          <a:avLst>
            <a:gd name="adj1" fmla="val 25000"/>
            <a:gd name="adj2" fmla="val 25000"/>
          </a:avLst>
        </a:prstGeom>
        <a:solidFill>
          <a:srgbClr val="FFFF66"/>
        </a:solidFill>
        <a:ln w="9525" cap="flat" cmpd="sng" algn="ctr">
          <a:solidFill>
            <a:srgbClr val="00B050"/>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028DC58-5C3B-4A14-A6FA-AFA5BBAA9249}">
      <dsp:nvSpPr>
        <dsp:cNvPr id="0" name=""/>
        <dsp:cNvSpPr/>
      </dsp:nvSpPr>
      <dsp:spPr>
        <a:xfrm>
          <a:off x="905356" y="3195583"/>
          <a:ext cx="185348" cy="185348"/>
        </a:xfrm>
        <a:prstGeom prst="ellipse">
          <a:avLst/>
        </a:prstGeom>
        <a:solidFill>
          <a:srgbClr val="FF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126194-4E8D-4DB3-A3E4-040D0C6D713D}">
      <dsp:nvSpPr>
        <dsp:cNvPr id="0" name=""/>
        <dsp:cNvSpPr/>
      </dsp:nvSpPr>
      <dsp:spPr>
        <a:xfrm>
          <a:off x="391978" y="3507606"/>
          <a:ext cx="2422813" cy="84893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8212" tIns="0" rIns="0" bIns="0" numCol="1" spcCol="1270" anchor="t" anchorCtr="0">
          <a:noAutofit/>
        </a:bodyPr>
        <a:lstStyle/>
        <a:p>
          <a:pPr lvl="0" algn="just" defTabSz="711200">
            <a:lnSpc>
              <a:spcPct val="90000"/>
            </a:lnSpc>
            <a:spcBef>
              <a:spcPct val="0"/>
            </a:spcBef>
            <a:spcAft>
              <a:spcPct val="35000"/>
            </a:spcAft>
          </a:pPr>
          <a:r>
            <a:rPr lang="it-IT" sz="1600" b="1" kern="1200" dirty="0" smtClean="0">
              <a:solidFill>
                <a:srgbClr val="FF0000"/>
              </a:solidFill>
              <a:latin typeface="Aharoni" pitchFamily="2" charset="-79"/>
              <a:cs typeface="Aharoni" pitchFamily="2" charset="-79"/>
            </a:rPr>
            <a:t>ATTIVITA’ ISPETTIVA:</a:t>
          </a:r>
        </a:p>
        <a:p>
          <a:pPr lvl="0" algn="l" defTabSz="711200">
            <a:lnSpc>
              <a:spcPct val="90000"/>
            </a:lnSpc>
            <a:spcBef>
              <a:spcPct val="0"/>
            </a:spcBef>
            <a:spcAft>
              <a:spcPct val="35000"/>
            </a:spcAft>
          </a:pPr>
          <a:r>
            <a:rPr lang="it-IT" sz="1400" b="0" kern="1200" dirty="0" smtClean="0">
              <a:latin typeface="Arial" pitchFamily="34" charset="0"/>
              <a:cs typeface="Arial" pitchFamily="34" charset="0"/>
            </a:rPr>
            <a:t> gli organi ispettivi ne possono tener conto nella programmazione  delle attività </a:t>
          </a:r>
          <a:endParaRPr lang="it-IT" sz="1400" b="0" kern="1200" dirty="0">
            <a:latin typeface="Arial" pitchFamily="34" charset="0"/>
            <a:cs typeface="Arial" pitchFamily="34" charset="0"/>
          </a:endParaRPr>
        </a:p>
      </dsp:txBody>
      <dsp:txXfrm>
        <a:off x="391978" y="3507606"/>
        <a:ext cx="2422813" cy="848939"/>
      </dsp:txXfrm>
    </dsp:sp>
    <dsp:sp modelId="{F9226B26-5F03-4AA6-929A-CD4D3EC0C85D}">
      <dsp:nvSpPr>
        <dsp:cNvPr id="0" name=""/>
        <dsp:cNvSpPr/>
      </dsp:nvSpPr>
      <dsp:spPr>
        <a:xfrm>
          <a:off x="2541414" y="1984579"/>
          <a:ext cx="335053" cy="335053"/>
        </a:xfrm>
        <a:prstGeom prst="ellipse">
          <a:avLst/>
        </a:prstGeom>
        <a:solidFill>
          <a:srgbClr val="0000FF"/>
        </a:solidFill>
        <a:ln>
          <a:solidFill>
            <a:srgbClr val="0000FF"/>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754780-7755-4663-B624-A9605886164F}">
      <dsp:nvSpPr>
        <dsp:cNvPr id="0" name=""/>
        <dsp:cNvSpPr/>
      </dsp:nvSpPr>
      <dsp:spPr>
        <a:xfrm>
          <a:off x="1774091" y="2502816"/>
          <a:ext cx="2619523" cy="9080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7538" tIns="0" rIns="0" bIns="0" numCol="1" spcCol="1270" anchor="t" anchorCtr="0">
          <a:noAutofit/>
        </a:bodyPr>
        <a:lstStyle/>
        <a:p>
          <a:pPr lvl="0" algn="l" defTabSz="711200">
            <a:lnSpc>
              <a:spcPct val="90000"/>
            </a:lnSpc>
            <a:spcBef>
              <a:spcPct val="0"/>
            </a:spcBef>
            <a:spcAft>
              <a:spcPct val="35000"/>
            </a:spcAft>
          </a:pPr>
          <a:r>
            <a:rPr lang="it-IT" sz="1600" b="1" kern="1200" dirty="0" smtClean="0">
              <a:solidFill>
                <a:srgbClr val="0000FF"/>
              </a:solidFill>
              <a:latin typeface="Aharoni" pitchFamily="2" charset="-79"/>
              <a:cs typeface="Aharoni" pitchFamily="2" charset="-79"/>
            </a:rPr>
            <a:t>REQUISITO PREMIANTE: </a:t>
          </a:r>
        </a:p>
        <a:p>
          <a:pPr lvl="0" algn="l" defTabSz="711200">
            <a:lnSpc>
              <a:spcPct val="90000"/>
            </a:lnSpc>
            <a:spcBef>
              <a:spcPct val="0"/>
            </a:spcBef>
            <a:spcAft>
              <a:spcPct val="35000"/>
            </a:spcAft>
          </a:pPr>
          <a:r>
            <a:rPr lang="it-IT" sz="1400" b="0" kern="1200" dirty="0" smtClean="0">
              <a:latin typeface="Arial" pitchFamily="34" charset="0"/>
              <a:cs typeface="Arial" pitchFamily="34" charset="0"/>
            </a:rPr>
            <a:t>Sono in corso accordi con INAIL e Ministero del Lavoro</a:t>
          </a:r>
          <a:endParaRPr lang="it-IT" sz="1400" b="0" kern="1200" dirty="0">
            <a:latin typeface="Arial" pitchFamily="34" charset="0"/>
            <a:cs typeface="Arial" pitchFamily="34" charset="0"/>
          </a:endParaRPr>
        </a:p>
      </dsp:txBody>
      <dsp:txXfrm>
        <a:off x="1774091" y="2502816"/>
        <a:ext cx="2619523" cy="908072"/>
      </dsp:txXfrm>
    </dsp:sp>
    <dsp:sp modelId="{F62C92A3-D236-46FB-8E12-D09C1E16E2EE}">
      <dsp:nvSpPr>
        <dsp:cNvPr id="0" name=""/>
        <dsp:cNvSpPr/>
      </dsp:nvSpPr>
      <dsp:spPr>
        <a:xfrm>
          <a:off x="4508960" y="1247640"/>
          <a:ext cx="463371" cy="463371"/>
        </a:xfrm>
        <a:prstGeom prst="ellipse">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834669-F30A-49B2-97EF-9FC5660061A4}">
      <dsp:nvSpPr>
        <dsp:cNvPr id="0" name=""/>
        <dsp:cNvSpPr/>
      </dsp:nvSpPr>
      <dsp:spPr>
        <a:xfrm>
          <a:off x="4179160" y="1810535"/>
          <a:ext cx="2833883" cy="10575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5531" tIns="0" rIns="0" bIns="0" numCol="1" spcCol="1270" anchor="t" anchorCtr="0">
          <a:noAutofit/>
        </a:bodyPr>
        <a:lstStyle/>
        <a:p>
          <a:pPr lvl="0" algn="l" defTabSz="711200">
            <a:lnSpc>
              <a:spcPct val="90000"/>
            </a:lnSpc>
            <a:spcBef>
              <a:spcPct val="0"/>
            </a:spcBef>
            <a:spcAft>
              <a:spcPct val="35000"/>
            </a:spcAft>
          </a:pPr>
          <a:r>
            <a:rPr lang="it-IT" sz="1600" b="1" kern="1200" dirty="0" smtClean="0">
              <a:solidFill>
                <a:srgbClr val="00B050"/>
              </a:solidFill>
              <a:latin typeface="Aharoni" pitchFamily="2" charset="-79"/>
              <a:cs typeface="Aharoni" pitchFamily="2" charset="-79"/>
            </a:rPr>
            <a:t>EFFICACIA ESIMENTE: </a:t>
          </a:r>
        </a:p>
        <a:p>
          <a:pPr lvl="0" algn="l" defTabSz="711200">
            <a:lnSpc>
              <a:spcPct val="90000"/>
            </a:lnSpc>
            <a:spcBef>
              <a:spcPct val="0"/>
            </a:spcBef>
            <a:spcAft>
              <a:spcPct val="35000"/>
            </a:spcAft>
          </a:pPr>
          <a:r>
            <a:rPr lang="it-IT" sz="1400" b="0" kern="1200" dirty="0" smtClean="0">
              <a:latin typeface="Arial" pitchFamily="34" charset="0"/>
              <a:cs typeface="Arial" pitchFamily="34" charset="0"/>
            </a:rPr>
            <a:t>dimostra l’efficace adozione del modello organizzativo richiamato nell’art. 30 del TU </a:t>
          </a:r>
          <a:endParaRPr lang="it-IT" sz="1400" b="0" kern="1200" dirty="0">
            <a:latin typeface="Arial" pitchFamily="34" charset="0"/>
            <a:cs typeface="Arial" pitchFamily="34" charset="0"/>
          </a:endParaRPr>
        </a:p>
      </dsp:txBody>
      <dsp:txXfrm>
        <a:off x="4179160" y="1810535"/>
        <a:ext cx="2833883" cy="105754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52078-8428-4CE6-A9BC-F21B05D13123}" type="datetimeFigureOut">
              <a:rPr lang="it-IT" smtClean="0"/>
              <a:t>28/05/2013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D315B-5ECE-4D91-995F-EC797BE5D554}" type="slidenum">
              <a:rPr lang="it-IT" smtClean="0"/>
              <a:t>‹N›</a:t>
            </a:fld>
            <a:endParaRPr lang="it-IT"/>
          </a:p>
        </p:txBody>
      </p:sp>
    </p:spTree>
    <p:extLst>
      <p:ext uri="{BB962C8B-B14F-4D97-AF65-F5344CB8AC3E}">
        <p14:creationId xmlns:p14="http://schemas.microsoft.com/office/powerpoint/2010/main" val="74339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BUONGIORNO A TUTTI,</a:t>
            </a:r>
            <a:r>
              <a:rPr lang="it-IT" baseline="0" dirty="0" smtClean="0"/>
              <a:t> GRAZIE PER L’INVITO ….. IO VI ILLUSTRERO’ LE FASI DEL PROCESSO PER L’ASSEVERAZIONE DEI MODELLI DI GESTIONE RICHIAMATI DALL’ART 30 DEL TESTO UNICO</a:t>
            </a:r>
          </a:p>
          <a:p>
            <a:endParaRPr lang="it-IT" dirty="0"/>
          </a:p>
        </p:txBody>
      </p:sp>
      <p:sp>
        <p:nvSpPr>
          <p:cNvPr id="4" name="Segnaposto numero diapositiva 3"/>
          <p:cNvSpPr>
            <a:spLocks noGrp="1"/>
          </p:cNvSpPr>
          <p:nvPr>
            <p:ph type="sldNum" sz="quarter" idx="10"/>
          </p:nvPr>
        </p:nvSpPr>
        <p:spPr/>
        <p:txBody>
          <a:bodyPr/>
          <a:lstStyle/>
          <a:p>
            <a:fld id="{6A1D315B-5ECE-4D91-995F-EC797BE5D554}" type="slidenum">
              <a:rPr lang="it-IT" smtClean="0"/>
              <a:t>1</a:t>
            </a:fld>
            <a:endParaRPr lang="it-IT"/>
          </a:p>
        </p:txBody>
      </p:sp>
    </p:spTree>
    <p:extLst>
      <p:ext uri="{BB962C8B-B14F-4D97-AF65-F5344CB8AC3E}">
        <p14:creationId xmlns:p14="http://schemas.microsoft.com/office/powerpoint/2010/main" val="400285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COME SAPETE GLI ARTICOLI 51 E 30 DEL TESTO UNICO SONO QUELLI CHE RIGUARDANO</a:t>
            </a:r>
            <a:r>
              <a:rPr lang="it-IT" baseline="0" dirty="0" smtClean="0"/>
              <a:t> IL CONCETTO DI ASSEVERAZIONE. IL 51 STABILISCE CHE GLI O.O.P.P. SU RICHIESTA DELLE IMPRESE, TRA LE LORO ATTIVITA’  DI SUPPORTO ALLE IMPRESE, RILASCIANO L’ASSEVERAZIONE  DELL’EFFICACE ATTUAZIONE DEI MODELLI DI GESTIONE RICHIAMATI DALL’ART.30. </a:t>
            </a:r>
          </a:p>
          <a:p>
            <a:r>
              <a:rPr lang="it-IT" baseline="0" dirty="0" smtClean="0"/>
              <a:t>L’ART.30 CITA IL MODELLO DI ORGANIZZAZIONE E DI GESTIONE CHE POSSONO AVERE EFFICACIA ESIMENTE DELLA RESPONSABILITA’ AMMINISTRATIVA DI CUI AL DLG. 231.</a:t>
            </a:r>
          </a:p>
          <a:p>
            <a:r>
              <a:rPr lang="it-IT" baseline="0" dirty="0" smtClean="0"/>
              <a:t>PICCOLA PARENTESI I MOG ED I SGSL NON SONO LA MEDESIMA COSA, L’SGSL è UNA PARTE DEL MOG.</a:t>
            </a:r>
          </a:p>
          <a:p>
            <a:endParaRPr lang="it-IT" dirty="0"/>
          </a:p>
        </p:txBody>
      </p:sp>
      <p:sp>
        <p:nvSpPr>
          <p:cNvPr id="4" name="Segnaposto numero diapositiva 3"/>
          <p:cNvSpPr>
            <a:spLocks noGrp="1"/>
          </p:cNvSpPr>
          <p:nvPr>
            <p:ph type="sldNum" sz="quarter" idx="10"/>
          </p:nvPr>
        </p:nvSpPr>
        <p:spPr/>
        <p:txBody>
          <a:bodyPr/>
          <a:lstStyle/>
          <a:p>
            <a:fld id="{6A1D315B-5ECE-4D91-995F-EC797BE5D554}" type="slidenum">
              <a:rPr lang="it-IT" smtClean="0"/>
              <a:t>2</a:t>
            </a:fld>
            <a:endParaRPr lang="it-IT"/>
          </a:p>
        </p:txBody>
      </p:sp>
    </p:spTree>
    <p:extLst>
      <p:ext uri="{BB962C8B-B14F-4D97-AF65-F5344CB8AC3E}">
        <p14:creationId xmlns:p14="http://schemas.microsoft.com/office/powerpoint/2010/main" val="179766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CPT IN QUALITA’ DI O.P. </a:t>
            </a:r>
            <a:r>
              <a:rPr lang="it-IT" dirty="0" err="1" smtClean="0"/>
              <a:t>COSì</a:t>
            </a:r>
            <a:r>
              <a:rPr lang="it-IT" dirty="0" smtClean="0"/>
              <a:t> COME DEFINITI NELLA CIRCOLARE DEL M INISTERO DEL LAVORO N° 13 DEL 5 GIUGNO 2012, SONO CHIAMATI A RILASCIARE LE ASSEVERAZIONI .</a:t>
            </a:r>
          </a:p>
          <a:p>
            <a:r>
              <a:rPr lang="it-IT" dirty="0" smtClean="0"/>
              <a:t>L’ASSEVERAZIONE è UN PARERE SIGNIFICATIVO SULLA CORRETTA IMPLEMENTAZIONE ED ADOZIONE DEL MOG NELL’IMPRESA EDILE ASSEVERATA.</a:t>
            </a:r>
          </a:p>
          <a:p>
            <a:r>
              <a:rPr lang="it-IT" dirty="0" smtClean="0"/>
              <a:t>poiché PER NOI RISULTA DI FONDAMENTALE IMPORTANZA CHE IL PROCESSO DI ASSEVERAZIONE SI SVOLGA CON LE</a:t>
            </a:r>
            <a:r>
              <a:rPr lang="it-IT" baseline="0" dirty="0" smtClean="0"/>
              <a:t> STESSE MODALITA’ IN TUTTO IL TERRITORIO NAZIONALE, ABBIAMO DECISO DI PERCORRERE LA STRADA DELLE PRESSI DI RIFERIMENTO.</a:t>
            </a:r>
            <a:endParaRPr lang="it-IT" dirty="0"/>
          </a:p>
        </p:txBody>
      </p:sp>
      <p:sp>
        <p:nvSpPr>
          <p:cNvPr id="4" name="Segnaposto numero diapositiva 3"/>
          <p:cNvSpPr>
            <a:spLocks noGrp="1"/>
          </p:cNvSpPr>
          <p:nvPr>
            <p:ph type="sldNum" sz="quarter" idx="10"/>
          </p:nvPr>
        </p:nvSpPr>
        <p:spPr/>
        <p:txBody>
          <a:bodyPr/>
          <a:lstStyle/>
          <a:p>
            <a:fld id="{6A1D315B-5ECE-4D91-995F-EC797BE5D554}" type="slidenum">
              <a:rPr lang="it-IT" smtClean="0"/>
              <a:t>3</a:t>
            </a:fld>
            <a:endParaRPr lang="it-IT"/>
          </a:p>
        </p:txBody>
      </p:sp>
    </p:spTree>
    <p:extLst>
      <p:ext uri="{BB962C8B-B14F-4D97-AF65-F5344CB8AC3E}">
        <p14:creationId xmlns:p14="http://schemas.microsoft.com/office/powerpoint/2010/main" val="96875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PRASSI DI RIFERIMENTO UNI, SONO DIVERSE DALLE BUONE PRASSI</a:t>
            </a:r>
            <a:r>
              <a:rPr lang="it-IT" baseline="0" dirty="0" smtClean="0"/>
              <a:t> RILASCIATE DALLA COMMISSIONE CONSULTIVA PERMANENTE E SONO DEI DOCUMENTI CHE STABILISCONO DELLE PRESCRIZIONI TECNICHE CONDIVISE DAI SOLI AUTORI SOTTO LA SUPERVIOSIONE DELL’UNI.</a:t>
            </a:r>
          </a:p>
          <a:p>
            <a:r>
              <a:rPr lang="it-IT" baseline="0" dirty="0" smtClean="0"/>
              <a:t>RIMANGONO IN VIGORE 5 ANNI , PERIODO IN CUI SI EFFETTUA LA SPERIMENTAZIONE, DOPO DI CHE O VENGONO TRASFOPRMATE IN DOCUMENTI NORMATIVI OPPURE DECADONO.</a:t>
            </a:r>
            <a:endParaRPr lang="it-IT" dirty="0"/>
          </a:p>
        </p:txBody>
      </p:sp>
      <p:sp>
        <p:nvSpPr>
          <p:cNvPr id="4" name="Segnaposto numero diapositiva 3"/>
          <p:cNvSpPr>
            <a:spLocks noGrp="1"/>
          </p:cNvSpPr>
          <p:nvPr>
            <p:ph type="sldNum" sz="quarter" idx="10"/>
          </p:nvPr>
        </p:nvSpPr>
        <p:spPr/>
        <p:txBody>
          <a:bodyPr/>
          <a:lstStyle/>
          <a:p>
            <a:fld id="{6A1D315B-5ECE-4D91-995F-EC797BE5D554}" type="slidenum">
              <a:rPr lang="it-IT" smtClean="0"/>
              <a:t>4</a:t>
            </a:fld>
            <a:endParaRPr lang="it-IT"/>
          </a:p>
        </p:txBody>
      </p:sp>
    </p:spTree>
    <p:extLst>
      <p:ext uri="{BB962C8B-B14F-4D97-AF65-F5344CB8AC3E}">
        <p14:creationId xmlns:p14="http://schemas.microsoft.com/office/powerpoint/2010/main" val="425315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perché INTERESSA ALLE IMPRESE?? AD OGGI L’ASSEVERAZIONE Può ESSERE CONSIDERATA DAGLI ORGANI DI VIGILANZA PER LA PROGRAMMAZIONE</a:t>
            </a:r>
            <a:r>
              <a:rPr lang="it-IT" baseline="0" dirty="0" smtClean="0"/>
              <a:t> DELLE </a:t>
            </a:r>
            <a:r>
              <a:rPr lang="it-IT" baseline="0" dirty="0" err="1" smtClean="0"/>
              <a:t>ATTIVITà</a:t>
            </a:r>
            <a:r>
              <a:rPr lang="it-IT" baseline="0" dirty="0" smtClean="0"/>
              <a:t> DI VIGILANZA. </a:t>
            </a:r>
          </a:p>
          <a:p>
            <a:r>
              <a:rPr lang="it-IT" baseline="0" dirty="0" smtClean="0"/>
              <a:t>ATTUALMENTE STIAMO STIPULANDO DEGLI ACCORDI CON INAIL PER INCENTIVI SIA PER L’ADOZIONE DEI MOG (BANDO ISI) SIA PER L’OSCILLAZIONE DEL PREMIO CON ESPLICITO RICHIAMO DELL’ASSEVERAZIONE NEL MODELLO OT24.</a:t>
            </a:r>
          </a:p>
          <a:p>
            <a:r>
              <a:rPr lang="it-IT" baseline="0" dirty="0" smtClean="0"/>
              <a:t>POI UN MODELLO ASSEVERATO DIMOSTRA LA CORRETTA ADOZIONE DELLO STESSO DALL’IMPRESA E PERTANTO Può AVERE EFFICACIA ESIMENTE DELLA </a:t>
            </a:r>
            <a:r>
              <a:rPr lang="it-IT" baseline="0" dirty="0" err="1" smtClean="0"/>
              <a:t>RESPONSABILITà</a:t>
            </a:r>
            <a:r>
              <a:rPr lang="it-IT" baseline="0" dirty="0" smtClean="0"/>
              <a:t> AMMINISTRATIVA SECONDO IL DLGS. </a:t>
            </a:r>
            <a:r>
              <a:rPr lang="it-IT" baseline="0" smtClean="0"/>
              <a:t>231</a:t>
            </a:r>
          </a:p>
          <a:p>
            <a:endParaRPr lang="it-IT"/>
          </a:p>
        </p:txBody>
      </p:sp>
      <p:sp>
        <p:nvSpPr>
          <p:cNvPr id="4" name="Segnaposto numero diapositiva 3"/>
          <p:cNvSpPr>
            <a:spLocks noGrp="1"/>
          </p:cNvSpPr>
          <p:nvPr>
            <p:ph type="sldNum" sz="quarter" idx="10"/>
          </p:nvPr>
        </p:nvSpPr>
        <p:spPr/>
        <p:txBody>
          <a:bodyPr/>
          <a:lstStyle/>
          <a:p>
            <a:fld id="{6A1D315B-5ECE-4D91-995F-EC797BE5D554}" type="slidenum">
              <a:rPr lang="it-IT" smtClean="0"/>
              <a:t>5</a:t>
            </a:fld>
            <a:endParaRPr lang="it-IT"/>
          </a:p>
        </p:txBody>
      </p:sp>
    </p:spTree>
    <p:extLst>
      <p:ext uri="{BB962C8B-B14F-4D97-AF65-F5344CB8AC3E}">
        <p14:creationId xmlns:p14="http://schemas.microsoft.com/office/powerpoint/2010/main" val="351761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B6AB4E0-039D-4B6F-AE5B-7BE349E83F8E}" type="datetimeFigureOut">
              <a:rPr lang="it-IT" smtClean="0"/>
              <a:t>28/05/2013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236820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6AB4E0-039D-4B6F-AE5B-7BE349E83F8E}" type="datetimeFigureOut">
              <a:rPr lang="it-IT" smtClean="0"/>
              <a:t>28/05/2013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292662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6AB4E0-039D-4B6F-AE5B-7BE349E83F8E}" type="datetimeFigureOut">
              <a:rPr lang="it-IT" smtClean="0"/>
              <a:t>28/05/2013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411513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6AB4E0-039D-4B6F-AE5B-7BE349E83F8E}" type="datetimeFigureOut">
              <a:rPr lang="it-IT" smtClean="0"/>
              <a:t>28/05/2013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32043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6AB4E0-039D-4B6F-AE5B-7BE349E83F8E}" type="datetimeFigureOut">
              <a:rPr lang="it-IT" smtClean="0"/>
              <a:t>28/05/2013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225747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B6AB4E0-039D-4B6F-AE5B-7BE349E83F8E}" type="datetimeFigureOut">
              <a:rPr lang="it-IT" smtClean="0"/>
              <a:t>28/05/2013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193977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B6AB4E0-039D-4B6F-AE5B-7BE349E83F8E}" type="datetimeFigureOut">
              <a:rPr lang="it-IT" smtClean="0"/>
              <a:t>28/05/2013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281758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B6AB4E0-039D-4B6F-AE5B-7BE349E83F8E}" type="datetimeFigureOut">
              <a:rPr lang="it-IT" smtClean="0"/>
              <a:t>28/05/2013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377840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6AB4E0-039D-4B6F-AE5B-7BE349E83F8E}" type="datetimeFigureOut">
              <a:rPr lang="it-IT" smtClean="0"/>
              <a:t>28/05/2013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230716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6AB4E0-039D-4B6F-AE5B-7BE349E83F8E}" type="datetimeFigureOut">
              <a:rPr lang="it-IT" smtClean="0"/>
              <a:t>28/05/2013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407293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6AB4E0-039D-4B6F-AE5B-7BE349E83F8E}" type="datetimeFigureOut">
              <a:rPr lang="it-IT" smtClean="0"/>
              <a:t>28/05/2013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6AAF0F-6E4D-4AB7-A07B-C204F2770851}" type="slidenum">
              <a:rPr lang="it-IT" smtClean="0"/>
              <a:t>‹N›</a:t>
            </a:fld>
            <a:endParaRPr lang="it-IT"/>
          </a:p>
        </p:txBody>
      </p:sp>
    </p:spTree>
    <p:extLst>
      <p:ext uri="{BB962C8B-B14F-4D97-AF65-F5344CB8AC3E}">
        <p14:creationId xmlns:p14="http://schemas.microsoft.com/office/powerpoint/2010/main" val="123917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AB4E0-039D-4B6F-AE5B-7BE349E83F8E}" type="datetimeFigureOut">
              <a:rPr lang="it-IT" smtClean="0"/>
              <a:t>28/05/2013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AAF0F-6E4D-4AB7-A07B-C204F2770851}" type="slidenum">
              <a:rPr lang="it-IT" smtClean="0"/>
              <a:t>‹N›</a:t>
            </a:fld>
            <a:endParaRPr lang="it-IT"/>
          </a:p>
        </p:txBody>
      </p:sp>
    </p:spTree>
    <p:extLst>
      <p:ext uri="{BB962C8B-B14F-4D97-AF65-F5344CB8AC3E}">
        <p14:creationId xmlns:p14="http://schemas.microsoft.com/office/powerpoint/2010/main" val="88567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288" y="1557338"/>
            <a:ext cx="8229600" cy="2592387"/>
          </a:xfrm>
        </p:spPr>
        <p:txBody>
          <a:bodyPr rtlCol="0">
            <a:normAutofit/>
          </a:bodyPr>
          <a:lstStyle/>
          <a:p>
            <a:pPr eaLnBrk="1" fontAlgn="auto" hangingPunct="1">
              <a:spcAft>
                <a:spcPts val="0"/>
              </a:spcAft>
              <a:defRPr/>
            </a:pPr>
            <a:r>
              <a:rPr lang="it-IT" b="1" dirty="0" smtClean="0">
                <a:solidFill>
                  <a:schemeClr val="accent6">
                    <a:lumMod val="75000"/>
                  </a:schemeClr>
                </a:solidFill>
                <a:effectLst>
                  <a:outerShdw blurRad="38100" dist="38100" dir="2700000" algn="tl">
                    <a:srgbClr val="000000">
                      <a:alpha val="43137"/>
                    </a:srgbClr>
                  </a:outerShdw>
                </a:effectLst>
                <a:latin typeface="Berlin Sans FB Demi" pitchFamily="34" charset="0"/>
              </a:rPr>
              <a:t>PROCEDURA PER L’ASSEVERAZIONE DELLE IMPRESE </a:t>
            </a:r>
            <a:endParaRPr lang="it-IT" b="1" dirty="0">
              <a:solidFill>
                <a:schemeClr val="accent6">
                  <a:lumMod val="75000"/>
                </a:schemeClr>
              </a:solidFill>
              <a:effectLst>
                <a:outerShdw blurRad="38100" dist="38100" dir="2700000" algn="tl">
                  <a:srgbClr val="000000">
                    <a:alpha val="43137"/>
                  </a:srgbClr>
                </a:outerShdw>
              </a:effectLst>
              <a:latin typeface="Berlin Sans FB Demi" pitchFamily="34" charset="0"/>
            </a:endParaRPr>
          </a:p>
        </p:txBody>
      </p:sp>
      <p:pic>
        <p:nvPicPr>
          <p:cNvPr id="1026" name="Picture 2" descr="C:\Users\HPHP\Desktop\corsi formazione\materiale per presentazioni\9fg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05964"/>
            <a:ext cx="3871306" cy="97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4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1138" y="692150"/>
            <a:ext cx="8713787"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Fase 2: VERIFICA</a:t>
            </a:r>
          </a:p>
          <a:p>
            <a:pPr fontAlgn="auto">
              <a:spcAft>
                <a:spcPts val="0"/>
              </a:spcAft>
              <a:defRPr/>
            </a:pPr>
            <a:r>
              <a:rPr lang="it-IT" sz="1800" b="1" dirty="0" smtClean="0">
                <a:solidFill>
                  <a:schemeClr val="accent6">
                    <a:lumMod val="75000"/>
                  </a:schemeClr>
                </a:solidFill>
                <a:latin typeface="Berlin Sans FB Demi" pitchFamily="34" charset="0"/>
              </a:rPr>
              <a:t>(PRE-VERIFICA)</a:t>
            </a:r>
          </a:p>
          <a:p>
            <a:pPr fontAlgn="auto">
              <a:spcAft>
                <a:spcPts val="0"/>
              </a:spcAft>
              <a:defRPr/>
            </a:pPr>
            <a:r>
              <a:rPr lang="it-IT" sz="2000" b="1" dirty="0" smtClean="0">
                <a:solidFill>
                  <a:schemeClr val="accent6">
                    <a:lumMod val="75000"/>
                  </a:schemeClr>
                </a:solidFill>
                <a:latin typeface="Berlin Sans FB Demi" pitchFamily="34" charset="0"/>
              </a:rPr>
              <a:t>Verifica e analisi obblighi documentali dell’adozione del modello</a:t>
            </a:r>
            <a:r>
              <a:rPr lang="it-IT" sz="1600" b="1" dirty="0" smtClean="0">
                <a:solidFill>
                  <a:schemeClr val="accent6">
                    <a:lumMod val="75000"/>
                  </a:schemeClr>
                </a:solidFill>
                <a:latin typeface="Berlin Sans FB Demi" pitchFamily="34" charset="0"/>
              </a:rPr>
              <a:t> </a:t>
            </a:r>
            <a:r>
              <a:rPr lang="it-IT" sz="3600" b="1" dirty="0" smtClean="0">
                <a:solidFill>
                  <a:schemeClr val="accent6">
                    <a:lumMod val="75000"/>
                  </a:schemeClr>
                </a:solidFill>
                <a:latin typeface="Berlin Sans FB Demi" pitchFamily="34" charset="0"/>
              </a:rPr>
              <a:t> </a:t>
            </a:r>
            <a:r>
              <a:rPr lang="it-IT" sz="3600" b="1" dirty="0">
                <a:solidFill>
                  <a:schemeClr val="accent6">
                    <a:lumMod val="75000"/>
                  </a:schemeClr>
                </a:solidFill>
                <a:latin typeface="Berlin Sans FB Demi" pitchFamily="34" charset="0"/>
              </a:rPr>
              <a:t/>
            </a:r>
            <a:br>
              <a:rPr lang="it-IT" sz="3600" b="1" dirty="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539750" y="2276475"/>
            <a:ext cx="7777163" cy="4432300"/>
          </a:xfrm>
          <a:prstGeom prst="rect">
            <a:avLst/>
          </a:prstGeom>
          <a:noFill/>
        </p:spPr>
        <p:txBody>
          <a:bodyPr>
            <a:spAutoFit/>
          </a:bodyPr>
          <a:lstStyle/>
          <a:p>
            <a:pPr algn="just" fontAlgn="auto">
              <a:spcBef>
                <a:spcPts val="0"/>
              </a:spcBef>
              <a:spcAft>
                <a:spcPts val="0"/>
              </a:spcAft>
              <a:defRPr/>
            </a:pPr>
            <a:r>
              <a:rPr lang="it-IT" dirty="0">
                <a:latin typeface="+mn-lt"/>
                <a:cs typeface="+mn-cs"/>
              </a:rPr>
              <a:t>Oggetto di verifica sono gli obblighi documentali inerenti l’adozione del modello di gestione. In particolare il gruppo di audit analizza e verifica:</a:t>
            </a:r>
          </a:p>
          <a:p>
            <a:pPr algn="just" fontAlgn="auto">
              <a:spcBef>
                <a:spcPts val="0"/>
              </a:spcBef>
              <a:spcAft>
                <a:spcPts val="0"/>
              </a:spcAft>
              <a:defRPr/>
            </a:pPr>
            <a:endParaRPr lang="it-IT" dirty="0">
              <a:latin typeface="+mn-lt"/>
              <a:cs typeface="+mn-cs"/>
            </a:endParaRPr>
          </a:p>
          <a:p>
            <a:pPr marL="285750" indent="-285750" algn="just" fontAlgn="auto">
              <a:spcBef>
                <a:spcPts val="0"/>
              </a:spcBef>
              <a:spcAft>
                <a:spcPts val="0"/>
              </a:spcAft>
              <a:buFont typeface="Wingdings" pitchFamily="2" charset="2"/>
              <a:buChar char="ü"/>
              <a:defRPr/>
            </a:pPr>
            <a:r>
              <a:rPr lang="it-IT" sz="2000" b="1" dirty="0">
                <a:solidFill>
                  <a:srgbClr val="0000FF"/>
                </a:solidFill>
                <a:latin typeface="+mn-lt"/>
                <a:cs typeface="+mn-cs"/>
              </a:rPr>
              <a:t>La documentazione inerente al modello organizzativo e di gestione</a:t>
            </a:r>
            <a:r>
              <a:rPr lang="it-IT" dirty="0">
                <a:solidFill>
                  <a:srgbClr val="0000FF"/>
                </a:solidFill>
                <a:latin typeface="+mn-lt"/>
                <a:cs typeface="+mn-cs"/>
              </a:rPr>
              <a:t> </a:t>
            </a:r>
            <a:r>
              <a:rPr lang="it-IT" sz="1400" dirty="0">
                <a:latin typeface="+mn-lt"/>
                <a:cs typeface="+mn-cs"/>
              </a:rPr>
              <a:t>(manuale, procedure sistema disciplinare, sistema di controllo, </a:t>
            </a:r>
            <a:r>
              <a:rPr lang="it-IT" sz="1400" dirty="0" err="1">
                <a:latin typeface="+mn-lt"/>
                <a:cs typeface="+mn-cs"/>
              </a:rPr>
              <a:t>acc</a:t>
            </a:r>
            <a:r>
              <a:rPr lang="it-IT" sz="1400" dirty="0">
                <a:latin typeface="+mn-lt"/>
                <a:cs typeface="+mn-cs"/>
              </a:rPr>
              <a:t>.)</a:t>
            </a:r>
          </a:p>
          <a:p>
            <a:pPr algn="just" fontAlgn="auto">
              <a:spcBef>
                <a:spcPts val="0"/>
              </a:spcBef>
              <a:spcAft>
                <a:spcPts val="0"/>
              </a:spcAft>
              <a:defRPr/>
            </a:pPr>
            <a:endParaRPr lang="it-IT" sz="1400" dirty="0">
              <a:latin typeface="+mn-lt"/>
              <a:cs typeface="+mn-cs"/>
            </a:endParaRPr>
          </a:p>
          <a:p>
            <a:pPr marL="285750" indent="-285750" algn="just" fontAlgn="auto">
              <a:spcBef>
                <a:spcPts val="0"/>
              </a:spcBef>
              <a:spcAft>
                <a:spcPts val="0"/>
              </a:spcAft>
              <a:buFont typeface="Wingdings" pitchFamily="2" charset="2"/>
              <a:buChar char="ü"/>
              <a:defRPr/>
            </a:pPr>
            <a:r>
              <a:rPr lang="it-IT" sz="2000" b="1" dirty="0">
                <a:solidFill>
                  <a:srgbClr val="0000FF"/>
                </a:solidFill>
                <a:latin typeface="+mn-lt"/>
                <a:cs typeface="+mn-cs"/>
              </a:rPr>
              <a:t>La documentazione inerente alla sicurezza</a:t>
            </a:r>
          </a:p>
          <a:p>
            <a:pPr algn="just" fontAlgn="auto">
              <a:spcBef>
                <a:spcPts val="0"/>
              </a:spcBef>
              <a:spcAft>
                <a:spcPts val="0"/>
              </a:spcAft>
              <a:defRPr/>
            </a:pPr>
            <a:r>
              <a:rPr lang="it-IT" sz="2000" dirty="0">
                <a:latin typeface="+mn-lt"/>
                <a:cs typeface="+mn-cs"/>
              </a:rPr>
              <a:t>     </a:t>
            </a:r>
            <a:r>
              <a:rPr lang="it-IT" sz="1400" dirty="0">
                <a:latin typeface="+mn-lt"/>
                <a:cs typeface="+mn-cs"/>
              </a:rPr>
              <a:t>(DVR, Piano di Emergenza, Formazione, Nomine delle figure del sistema della sicurezza, ecc.) </a:t>
            </a:r>
          </a:p>
          <a:p>
            <a:pPr algn="just" fontAlgn="auto">
              <a:spcBef>
                <a:spcPts val="0"/>
              </a:spcBef>
              <a:spcAft>
                <a:spcPts val="0"/>
              </a:spcAft>
              <a:defRPr/>
            </a:pPr>
            <a:endParaRPr lang="it-IT" sz="2000" b="1" dirty="0">
              <a:solidFill>
                <a:srgbClr val="0000FF"/>
              </a:solidFill>
              <a:latin typeface="+mn-lt"/>
              <a:cs typeface="+mn-cs"/>
            </a:endParaRPr>
          </a:p>
          <a:p>
            <a:pPr marL="285750" indent="-285750" algn="just" fontAlgn="auto">
              <a:spcBef>
                <a:spcPts val="0"/>
              </a:spcBef>
              <a:spcAft>
                <a:spcPts val="0"/>
              </a:spcAft>
              <a:buFont typeface="Wingdings" pitchFamily="2" charset="2"/>
              <a:buChar char="ü"/>
              <a:defRPr/>
            </a:pPr>
            <a:r>
              <a:rPr lang="it-IT" sz="2000" b="1" dirty="0">
                <a:solidFill>
                  <a:srgbClr val="0000FF"/>
                </a:solidFill>
                <a:latin typeface="+mn-lt"/>
                <a:cs typeface="+mn-cs"/>
              </a:rPr>
              <a:t>L’applicazione della normativa pertinente</a:t>
            </a:r>
          </a:p>
          <a:p>
            <a:pPr algn="just" fontAlgn="auto">
              <a:spcBef>
                <a:spcPts val="0"/>
              </a:spcBef>
              <a:spcAft>
                <a:spcPts val="0"/>
              </a:spcAft>
              <a:defRPr/>
            </a:pPr>
            <a:r>
              <a:rPr lang="it-IT" sz="1400" dirty="0">
                <a:latin typeface="+mn-lt"/>
                <a:cs typeface="+mn-cs"/>
              </a:rPr>
              <a:t>       (leggi, regolamenti e norme, protocolli e contrattazione collettiva)</a:t>
            </a:r>
          </a:p>
          <a:p>
            <a:pPr marL="285750" indent="-285750" algn="just" fontAlgn="auto">
              <a:spcBef>
                <a:spcPts val="0"/>
              </a:spcBef>
              <a:spcAft>
                <a:spcPts val="0"/>
              </a:spcAft>
              <a:buFont typeface="Wingdings" pitchFamily="2" charset="2"/>
              <a:buChar char="ü"/>
              <a:defRPr/>
            </a:pPr>
            <a:endParaRPr lang="it-IT" sz="2000" b="1" dirty="0">
              <a:solidFill>
                <a:srgbClr val="0000FF"/>
              </a:solidFill>
              <a:latin typeface="+mn-lt"/>
              <a:cs typeface="+mn-cs"/>
            </a:endParaRPr>
          </a:p>
          <a:p>
            <a:pPr marL="342900" indent="-342900" algn="just" fontAlgn="auto">
              <a:spcBef>
                <a:spcPts val="0"/>
              </a:spcBef>
              <a:spcAft>
                <a:spcPts val="0"/>
              </a:spcAft>
              <a:buFont typeface="Wingdings" pitchFamily="2" charset="2"/>
              <a:buChar char="ü"/>
              <a:defRPr/>
            </a:pPr>
            <a:r>
              <a:rPr lang="it-IT" sz="2000" b="1" dirty="0">
                <a:solidFill>
                  <a:srgbClr val="0000FF"/>
                </a:solidFill>
                <a:latin typeface="+mn-lt"/>
                <a:cs typeface="+mn-cs"/>
              </a:rPr>
              <a:t>Le informazioni sui processi operativi</a:t>
            </a:r>
          </a:p>
          <a:p>
            <a:pPr algn="just" fontAlgn="auto">
              <a:spcBef>
                <a:spcPts val="0"/>
              </a:spcBef>
              <a:spcAft>
                <a:spcPts val="0"/>
              </a:spcAft>
              <a:defRPr/>
            </a:pPr>
            <a:r>
              <a:rPr lang="it-IT" sz="1400" dirty="0">
                <a:latin typeface="+mn-lt"/>
                <a:cs typeface="+mn-cs"/>
              </a:rPr>
              <a:t>        (leggi, regolamenti, norme, accordi aziendali, schemi organizzativi, ecc.)</a:t>
            </a:r>
          </a:p>
          <a:p>
            <a:pPr marL="285750" indent="-285750" algn="just" fontAlgn="auto">
              <a:spcBef>
                <a:spcPts val="0"/>
              </a:spcBef>
              <a:spcAft>
                <a:spcPts val="0"/>
              </a:spcAft>
              <a:buFont typeface="Wingdings" pitchFamily="2" charset="2"/>
              <a:buChar char="ü"/>
              <a:defRPr/>
            </a:pPr>
            <a:endParaRPr lang="it-IT" sz="1400" dirty="0">
              <a:latin typeface="+mn-lt"/>
              <a:cs typeface="+mn-cs"/>
            </a:endParaRPr>
          </a:p>
          <a:p>
            <a:pPr marL="285750" indent="-285750" algn="just" fontAlgn="auto">
              <a:spcBef>
                <a:spcPts val="0"/>
              </a:spcBef>
              <a:spcAft>
                <a:spcPts val="0"/>
              </a:spcAft>
              <a:buFont typeface="Wingdings" pitchFamily="2" charset="2"/>
              <a:buChar char="ü"/>
              <a:defRPr/>
            </a:pPr>
            <a:endParaRPr lang="it-IT" dirty="0">
              <a:latin typeface="+mn-lt"/>
              <a:cs typeface="+mn-cs"/>
            </a:endParaRPr>
          </a:p>
        </p:txBody>
      </p:sp>
      <p:pic>
        <p:nvPicPr>
          <p:cNvPr id="5122" name="Picture 2" descr="C:\Users\HPHP\Desktop\corsi formazione\materiale per presentazioni\computer_gif_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795178"/>
            <a:ext cx="1392545" cy="13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8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88913" y="549275"/>
            <a:ext cx="8713787"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Fase 2: VERIFICA </a:t>
            </a:r>
          </a:p>
          <a:p>
            <a:pPr fontAlgn="auto">
              <a:spcAft>
                <a:spcPts val="0"/>
              </a:spcAft>
              <a:defRPr/>
            </a:pPr>
            <a:r>
              <a:rPr lang="it-IT" sz="1800" b="1" dirty="0" smtClean="0">
                <a:solidFill>
                  <a:schemeClr val="accent6">
                    <a:lumMod val="75000"/>
                  </a:schemeClr>
                </a:solidFill>
                <a:latin typeface="Berlin Sans FB Demi" pitchFamily="34" charset="0"/>
              </a:rPr>
              <a:t>(VERIFICA DOCUMENTALE)</a:t>
            </a:r>
          </a:p>
          <a:p>
            <a:pPr fontAlgn="auto">
              <a:spcAft>
                <a:spcPts val="0"/>
              </a:spcAft>
              <a:defRPr/>
            </a:pPr>
            <a:r>
              <a:rPr lang="it-IT" sz="2000" b="1" dirty="0" smtClean="0">
                <a:solidFill>
                  <a:schemeClr val="accent6">
                    <a:lumMod val="75000"/>
                  </a:schemeClr>
                </a:solidFill>
                <a:latin typeface="Berlin Sans FB Demi" pitchFamily="34" charset="0"/>
              </a:rPr>
              <a:t>Verifica documentale presso la sede dell’impresa </a:t>
            </a:r>
            <a:r>
              <a:rPr lang="it-IT" sz="3600" b="1" dirty="0">
                <a:solidFill>
                  <a:schemeClr val="accent6">
                    <a:lumMod val="75000"/>
                  </a:schemeClr>
                </a:solidFill>
                <a:latin typeface="Berlin Sans FB Demi" pitchFamily="34" charset="0"/>
              </a:rPr>
              <a:t/>
            </a:r>
            <a:br>
              <a:rPr lang="it-IT" sz="3600" b="1" dirty="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528723" y="1772816"/>
            <a:ext cx="7777162" cy="5416550"/>
          </a:xfrm>
          <a:prstGeom prst="rect">
            <a:avLst/>
          </a:prstGeom>
          <a:noFill/>
        </p:spPr>
        <p:txBody>
          <a:bodyPr>
            <a:spAutoFit/>
          </a:bodyPr>
          <a:lstStyle/>
          <a:p>
            <a:pPr algn="just" fontAlgn="auto">
              <a:spcBef>
                <a:spcPts val="0"/>
              </a:spcBef>
              <a:spcAft>
                <a:spcPts val="0"/>
              </a:spcAft>
              <a:defRPr/>
            </a:pPr>
            <a:r>
              <a:rPr lang="it-IT" dirty="0">
                <a:latin typeface="+mn-lt"/>
                <a:cs typeface="+mn-cs"/>
              </a:rPr>
              <a:t>Le attività di verifica documentale presso l’impresa </a:t>
            </a:r>
            <a:r>
              <a:rPr lang="it-IT" dirty="0">
                <a:solidFill>
                  <a:srgbClr val="0000FF"/>
                </a:solidFill>
                <a:latin typeface="+mn-lt"/>
                <a:cs typeface="+mn-cs"/>
              </a:rPr>
              <a:t>consistono nel valutare la congruenza della documentazione del modello di organizzazione e gestione della sicurezza con le effettive attività svolte dall’impresa</a:t>
            </a:r>
            <a:r>
              <a:rPr lang="it-IT" dirty="0">
                <a:latin typeface="+mn-lt"/>
                <a:cs typeface="+mn-cs"/>
              </a:rPr>
              <a:t>, nonché l’effettuazione degli audit interni e del riesame del Modello.</a:t>
            </a:r>
          </a:p>
          <a:p>
            <a:pPr algn="just" fontAlgn="auto">
              <a:spcBef>
                <a:spcPts val="0"/>
              </a:spcBef>
              <a:spcAft>
                <a:spcPts val="0"/>
              </a:spcAft>
              <a:defRPr/>
            </a:pPr>
            <a:endParaRPr lang="it-IT" dirty="0">
              <a:latin typeface="+mn-lt"/>
              <a:cs typeface="+mn-cs"/>
            </a:endParaRPr>
          </a:p>
          <a:p>
            <a:pPr algn="just" fontAlgn="auto">
              <a:spcBef>
                <a:spcPts val="0"/>
              </a:spcBef>
              <a:spcAft>
                <a:spcPts val="0"/>
              </a:spcAft>
              <a:defRPr/>
            </a:pPr>
            <a:r>
              <a:rPr lang="it-IT" dirty="0">
                <a:latin typeface="+mn-lt"/>
                <a:cs typeface="+mn-cs"/>
              </a:rPr>
              <a:t>La documentazione </a:t>
            </a:r>
            <a:r>
              <a:rPr lang="it-IT" dirty="0">
                <a:solidFill>
                  <a:srgbClr val="FFC000"/>
                </a:solidFill>
                <a:effectLst>
                  <a:outerShdw blurRad="38100" dist="38100" dir="2700000" algn="tl">
                    <a:srgbClr val="000000">
                      <a:alpha val="43137"/>
                    </a:srgbClr>
                  </a:outerShdw>
                </a:effectLst>
                <a:latin typeface="+mn-lt"/>
                <a:cs typeface="+mn-cs"/>
              </a:rPr>
              <a:t>«</a:t>
            </a:r>
            <a:r>
              <a:rPr lang="it-IT" b="1" dirty="0">
                <a:solidFill>
                  <a:srgbClr val="FFC000"/>
                </a:solidFill>
                <a:effectLst>
                  <a:outerShdw blurRad="38100" dist="38100" dir="2700000" algn="tl">
                    <a:srgbClr val="000000">
                      <a:alpha val="43137"/>
                    </a:srgbClr>
                  </a:outerShdw>
                </a:effectLst>
                <a:latin typeface="+mn-lt"/>
                <a:cs typeface="+mn-cs"/>
              </a:rPr>
              <a:t>fondamentale</a:t>
            </a:r>
            <a:r>
              <a:rPr lang="it-IT" dirty="0">
                <a:solidFill>
                  <a:srgbClr val="FFC000"/>
                </a:solidFill>
                <a:effectLst>
                  <a:outerShdw blurRad="38100" dist="38100" dir="2700000" algn="tl">
                    <a:srgbClr val="000000">
                      <a:alpha val="43137"/>
                    </a:srgbClr>
                  </a:outerShdw>
                </a:effectLst>
                <a:latin typeface="+mn-lt"/>
                <a:cs typeface="+mn-cs"/>
              </a:rPr>
              <a:t>» </a:t>
            </a:r>
            <a:r>
              <a:rPr lang="it-IT" dirty="0">
                <a:latin typeface="+mn-lt"/>
                <a:cs typeface="+mn-cs"/>
              </a:rPr>
              <a:t>relativa al modello di gestione è stata suddivisa all’interno di un apposito modello (appendice C) come di seguito riportato:</a:t>
            </a:r>
          </a:p>
          <a:p>
            <a:pPr algn="just" fontAlgn="auto">
              <a:spcBef>
                <a:spcPts val="0"/>
              </a:spcBef>
              <a:spcAft>
                <a:spcPts val="0"/>
              </a:spcAft>
              <a:defRPr/>
            </a:pPr>
            <a:endParaRPr lang="it-IT" sz="800" dirty="0">
              <a:latin typeface="+mn-lt"/>
              <a:cs typeface="+mn-cs"/>
            </a:endParaRPr>
          </a:p>
          <a:p>
            <a:pPr marL="285750" indent="-285750" algn="just" fontAlgn="auto">
              <a:spcBef>
                <a:spcPts val="0"/>
              </a:spcBef>
              <a:spcAft>
                <a:spcPts val="0"/>
              </a:spcAft>
              <a:buClr>
                <a:srgbClr val="0000FF"/>
              </a:buClr>
              <a:buFont typeface="Wingdings" pitchFamily="2" charset="2"/>
              <a:buChar char="q"/>
              <a:defRPr/>
            </a:pPr>
            <a:r>
              <a:rPr lang="it-IT" dirty="0">
                <a:latin typeface="+mn-lt"/>
                <a:cs typeface="+mn-cs"/>
              </a:rPr>
              <a:t>DVR, Nomine, Sorveglianza Sanitaria, Formazione;</a:t>
            </a:r>
          </a:p>
          <a:p>
            <a:pPr marL="285750" indent="-285750" algn="just" fontAlgn="auto">
              <a:spcBef>
                <a:spcPts val="0"/>
              </a:spcBef>
              <a:spcAft>
                <a:spcPts val="0"/>
              </a:spcAft>
              <a:buClr>
                <a:srgbClr val="0000FF"/>
              </a:buClr>
              <a:buFont typeface="Wingdings" pitchFamily="2" charset="2"/>
              <a:buChar char="q"/>
              <a:defRPr/>
            </a:pPr>
            <a:r>
              <a:rPr lang="it-IT" dirty="0"/>
              <a:t>Documentazione generale;</a:t>
            </a:r>
            <a:endParaRPr lang="it-IT" dirty="0">
              <a:latin typeface="+mn-lt"/>
              <a:cs typeface="+mn-cs"/>
            </a:endParaRPr>
          </a:p>
          <a:p>
            <a:pPr marL="285750" indent="-285750" algn="just" fontAlgn="auto">
              <a:spcBef>
                <a:spcPts val="0"/>
              </a:spcBef>
              <a:spcAft>
                <a:spcPts val="0"/>
              </a:spcAft>
              <a:buClr>
                <a:srgbClr val="0000FF"/>
              </a:buClr>
              <a:buFont typeface="Wingdings" pitchFamily="2" charset="2"/>
              <a:buChar char="q"/>
              <a:defRPr/>
            </a:pPr>
            <a:r>
              <a:rPr lang="it-IT" dirty="0">
                <a:latin typeface="+mn-lt"/>
                <a:cs typeface="+mn-cs"/>
              </a:rPr>
              <a:t>Documentazione apparecchi di sollevamento materiali e persone;</a:t>
            </a:r>
          </a:p>
          <a:p>
            <a:pPr marL="285750" indent="-285750" algn="just" fontAlgn="auto">
              <a:spcBef>
                <a:spcPts val="0"/>
              </a:spcBef>
              <a:spcAft>
                <a:spcPts val="0"/>
              </a:spcAft>
              <a:buClr>
                <a:srgbClr val="0000FF"/>
              </a:buClr>
              <a:buFont typeface="Wingdings" pitchFamily="2" charset="2"/>
              <a:buChar char="q"/>
              <a:defRPr/>
            </a:pPr>
            <a:r>
              <a:rPr lang="it-IT" dirty="0">
                <a:latin typeface="+mn-lt"/>
                <a:cs typeface="+mn-cs"/>
              </a:rPr>
              <a:t>Documentazione altre macchine;</a:t>
            </a:r>
          </a:p>
          <a:p>
            <a:pPr marL="285750" indent="-285750" algn="just" fontAlgn="auto">
              <a:spcBef>
                <a:spcPts val="0"/>
              </a:spcBef>
              <a:spcAft>
                <a:spcPts val="0"/>
              </a:spcAft>
              <a:buClr>
                <a:srgbClr val="0000FF"/>
              </a:buClr>
              <a:buFont typeface="Wingdings" pitchFamily="2" charset="2"/>
              <a:buChar char="q"/>
              <a:defRPr/>
            </a:pPr>
            <a:r>
              <a:rPr lang="it-IT" dirty="0">
                <a:latin typeface="+mn-lt"/>
                <a:cs typeface="+mn-cs"/>
              </a:rPr>
              <a:t>Documentazione impianto elettrico, di messa a terra e di protezione contro le scariche atmosferiche;</a:t>
            </a:r>
          </a:p>
          <a:p>
            <a:pPr marL="285750" indent="-285750" algn="just" fontAlgn="auto">
              <a:spcBef>
                <a:spcPts val="0"/>
              </a:spcBef>
              <a:spcAft>
                <a:spcPts val="0"/>
              </a:spcAft>
              <a:buClr>
                <a:srgbClr val="0000FF"/>
              </a:buClr>
              <a:buFont typeface="Wingdings" pitchFamily="2" charset="2"/>
              <a:buChar char="q"/>
              <a:defRPr/>
            </a:pPr>
            <a:r>
              <a:rPr lang="it-IT" dirty="0">
                <a:latin typeface="+mn-lt"/>
                <a:cs typeface="+mn-cs"/>
              </a:rPr>
              <a:t>Documentazione ponteggi fissi ed altre opere provvisionali;</a:t>
            </a:r>
          </a:p>
          <a:p>
            <a:pPr algn="just" fontAlgn="auto">
              <a:spcBef>
                <a:spcPts val="0"/>
              </a:spcBef>
              <a:spcAft>
                <a:spcPts val="0"/>
              </a:spcAft>
              <a:buClr>
                <a:srgbClr val="00B0F0"/>
              </a:buClr>
              <a:defRPr/>
            </a:pPr>
            <a:endParaRPr lang="it-IT" dirty="0">
              <a:latin typeface="+mn-lt"/>
              <a:cs typeface="+mn-cs"/>
            </a:endParaRPr>
          </a:p>
          <a:p>
            <a:pPr algn="just" fontAlgn="auto">
              <a:spcBef>
                <a:spcPts val="0"/>
              </a:spcBef>
              <a:spcAft>
                <a:spcPts val="0"/>
              </a:spcAft>
              <a:defRPr/>
            </a:pPr>
            <a:endParaRPr lang="it-IT" dirty="0">
              <a:latin typeface="+mn-lt"/>
              <a:cs typeface="+mn-cs"/>
            </a:endParaRPr>
          </a:p>
          <a:p>
            <a:pPr algn="just" fontAlgn="auto">
              <a:spcBef>
                <a:spcPts val="0"/>
              </a:spcBef>
              <a:spcAft>
                <a:spcPts val="0"/>
              </a:spcAft>
              <a:defRPr/>
            </a:pPr>
            <a:endParaRPr lang="it-IT" sz="1400" dirty="0">
              <a:latin typeface="+mn-lt"/>
              <a:cs typeface="+mn-cs"/>
            </a:endParaRPr>
          </a:p>
          <a:p>
            <a:pPr marL="285750" indent="-285750" algn="just" fontAlgn="auto">
              <a:spcBef>
                <a:spcPts val="0"/>
              </a:spcBef>
              <a:spcAft>
                <a:spcPts val="0"/>
              </a:spcAft>
              <a:buFont typeface="Wingdings" pitchFamily="2" charset="2"/>
              <a:buChar char="ü"/>
              <a:defRPr/>
            </a:pPr>
            <a:endParaRPr lang="it-IT" dirty="0">
              <a:latin typeface="+mn-lt"/>
              <a:cs typeface="+mn-cs"/>
            </a:endParaRPr>
          </a:p>
        </p:txBody>
      </p:sp>
    </p:spTree>
    <p:extLst>
      <p:ext uri="{BB962C8B-B14F-4D97-AF65-F5344CB8AC3E}">
        <p14:creationId xmlns:p14="http://schemas.microsoft.com/office/powerpoint/2010/main" val="41933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HP\Desktop\corsi formazione\materiale per presentazioni\underConstru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1690141" cy="193316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2"/>
          <p:cNvSpPr txBox="1">
            <a:spLocks/>
          </p:cNvSpPr>
          <p:nvPr/>
        </p:nvSpPr>
        <p:spPr>
          <a:xfrm>
            <a:off x="174625" y="620713"/>
            <a:ext cx="8713788"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Fase 2: VERIFICA </a:t>
            </a:r>
          </a:p>
          <a:p>
            <a:pPr fontAlgn="auto">
              <a:spcAft>
                <a:spcPts val="0"/>
              </a:spcAft>
              <a:defRPr/>
            </a:pPr>
            <a:r>
              <a:rPr lang="it-IT" sz="1800" b="1" dirty="0" smtClean="0">
                <a:solidFill>
                  <a:schemeClr val="accent6">
                    <a:lumMod val="75000"/>
                  </a:schemeClr>
                </a:solidFill>
                <a:latin typeface="Berlin Sans FB Demi" pitchFamily="34" charset="0"/>
              </a:rPr>
              <a:t>(VERIFICA TECNICA)</a:t>
            </a:r>
          </a:p>
          <a:p>
            <a:pPr fontAlgn="auto">
              <a:spcAft>
                <a:spcPts val="0"/>
              </a:spcAft>
              <a:defRPr/>
            </a:pPr>
            <a:r>
              <a:rPr lang="it-IT" sz="2000" b="1" dirty="0" smtClean="0">
                <a:solidFill>
                  <a:schemeClr val="accent6">
                    <a:lumMod val="75000"/>
                  </a:schemeClr>
                </a:solidFill>
                <a:latin typeface="Berlin Sans FB Demi" pitchFamily="34" charset="0"/>
              </a:rPr>
              <a:t>Verifica nei cantieri e nei luoghi di lavoro dell’impresa</a:t>
            </a:r>
            <a:r>
              <a:rPr lang="it-IT" sz="3600" b="1" dirty="0">
                <a:solidFill>
                  <a:schemeClr val="accent6">
                    <a:lumMod val="75000"/>
                  </a:schemeClr>
                </a:solidFill>
                <a:latin typeface="Berlin Sans FB Demi" pitchFamily="34" charset="0"/>
              </a:rPr>
              <a:t/>
            </a:r>
            <a:br>
              <a:rPr lang="it-IT" sz="3600" b="1" dirty="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509588" y="1989138"/>
            <a:ext cx="7777162" cy="4740275"/>
          </a:xfrm>
          <a:prstGeom prst="rect">
            <a:avLst/>
          </a:prstGeom>
          <a:noFill/>
        </p:spPr>
        <p:txBody>
          <a:bodyPr>
            <a:spAutoFit/>
          </a:bodyPr>
          <a:lstStyle/>
          <a:p>
            <a:pPr algn="just" fontAlgn="auto">
              <a:spcBef>
                <a:spcPts val="0"/>
              </a:spcBef>
              <a:spcAft>
                <a:spcPts val="0"/>
              </a:spcAft>
              <a:defRPr/>
            </a:pPr>
            <a:r>
              <a:rPr lang="it-IT" dirty="0">
                <a:latin typeface="+mn-lt"/>
                <a:cs typeface="+mn-cs"/>
              </a:rPr>
              <a:t>Le attività di verifica tecnica presso i cantieri ed i luoghi di lavoro dell’impresa consistono:</a:t>
            </a:r>
          </a:p>
          <a:p>
            <a:pPr algn="just" fontAlgn="auto">
              <a:spcBef>
                <a:spcPts val="0"/>
              </a:spcBef>
              <a:spcAft>
                <a:spcPts val="0"/>
              </a:spcAft>
              <a:defRPr/>
            </a:pPr>
            <a:endParaRPr lang="it-IT" dirty="0">
              <a:latin typeface="+mn-lt"/>
              <a:cs typeface="+mn-cs"/>
            </a:endParaRPr>
          </a:p>
          <a:p>
            <a:pPr marL="285750" indent="-285750" algn="just" fontAlgn="auto">
              <a:spcBef>
                <a:spcPts val="0"/>
              </a:spcBef>
              <a:spcAft>
                <a:spcPts val="0"/>
              </a:spcAft>
              <a:buClr>
                <a:schemeClr val="bg1">
                  <a:lumMod val="50000"/>
                </a:schemeClr>
              </a:buClr>
              <a:buFont typeface="Wingdings" pitchFamily="2" charset="2"/>
              <a:buChar char="ü"/>
              <a:defRPr/>
            </a:pPr>
            <a:r>
              <a:rPr lang="it-IT" dirty="0">
                <a:solidFill>
                  <a:srgbClr val="0000FF"/>
                </a:solidFill>
                <a:latin typeface="+mn-lt"/>
                <a:cs typeface="+mn-cs"/>
              </a:rPr>
              <a:t>Nello stabilire il grado della reale adozione del modello di organizzazione e di gestione della salute e sicurezza nelle sedi precedentemente individuate;</a:t>
            </a:r>
          </a:p>
          <a:p>
            <a:pPr marL="285750" indent="-285750" algn="just" fontAlgn="auto">
              <a:spcBef>
                <a:spcPts val="0"/>
              </a:spcBef>
              <a:spcAft>
                <a:spcPts val="0"/>
              </a:spcAft>
              <a:buClr>
                <a:schemeClr val="bg1">
                  <a:lumMod val="50000"/>
                </a:schemeClr>
              </a:buClr>
              <a:buFont typeface="Wingdings" pitchFamily="2" charset="2"/>
              <a:buChar char="ü"/>
              <a:defRPr/>
            </a:pPr>
            <a:endParaRPr lang="it-IT" dirty="0">
              <a:solidFill>
                <a:srgbClr val="0000FF"/>
              </a:solidFill>
              <a:latin typeface="+mn-lt"/>
              <a:cs typeface="+mn-cs"/>
            </a:endParaRPr>
          </a:p>
          <a:p>
            <a:pPr marL="285750" indent="-285750" algn="just" fontAlgn="auto">
              <a:spcBef>
                <a:spcPts val="0"/>
              </a:spcBef>
              <a:spcAft>
                <a:spcPts val="0"/>
              </a:spcAft>
              <a:buClr>
                <a:schemeClr val="bg1">
                  <a:lumMod val="50000"/>
                </a:schemeClr>
              </a:buClr>
              <a:buFont typeface="Wingdings" pitchFamily="2" charset="2"/>
              <a:buChar char="ü"/>
              <a:defRPr/>
            </a:pPr>
            <a:r>
              <a:rPr lang="it-IT" dirty="0">
                <a:solidFill>
                  <a:srgbClr val="0000FF"/>
                </a:solidFill>
                <a:latin typeface="+mn-lt"/>
                <a:cs typeface="+mn-cs"/>
              </a:rPr>
              <a:t>Nel raccogliere direttamente dati ed informazioni riguardo ai processi ed alle attività rientranti nello scopo del modello di organizzazione e gestione della salute e sicurezza;</a:t>
            </a:r>
          </a:p>
          <a:p>
            <a:pPr marL="285750" indent="-285750" algn="just" fontAlgn="auto">
              <a:spcBef>
                <a:spcPts val="0"/>
              </a:spcBef>
              <a:spcAft>
                <a:spcPts val="0"/>
              </a:spcAft>
              <a:buClr>
                <a:schemeClr val="bg1">
                  <a:lumMod val="50000"/>
                </a:schemeClr>
              </a:buClr>
              <a:buFont typeface="Wingdings" pitchFamily="2" charset="2"/>
              <a:buChar char="ü"/>
              <a:defRPr/>
            </a:pPr>
            <a:endParaRPr lang="it-IT" dirty="0">
              <a:solidFill>
                <a:srgbClr val="0000FF"/>
              </a:solidFill>
              <a:latin typeface="+mn-lt"/>
              <a:cs typeface="+mn-cs"/>
            </a:endParaRPr>
          </a:p>
          <a:p>
            <a:pPr marL="285750" indent="-285750" algn="just" fontAlgn="auto">
              <a:spcBef>
                <a:spcPts val="0"/>
              </a:spcBef>
              <a:spcAft>
                <a:spcPts val="0"/>
              </a:spcAft>
              <a:buClr>
                <a:schemeClr val="bg1">
                  <a:lumMod val="50000"/>
                </a:schemeClr>
              </a:buClr>
              <a:buFont typeface="Wingdings" pitchFamily="2" charset="2"/>
              <a:buChar char="ü"/>
              <a:defRPr/>
            </a:pPr>
            <a:r>
              <a:rPr lang="it-IT" dirty="0">
                <a:solidFill>
                  <a:srgbClr val="0000FF"/>
                </a:solidFill>
                <a:latin typeface="+mn-lt"/>
                <a:cs typeface="+mn-cs"/>
              </a:rPr>
              <a:t>Nel verificare i documenti che non erano presenti al momento della verifica documentale presso la sede dell’impresa richiedente.</a:t>
            </a:r>
          </a:p>
          <a:p>
            <a:pPr marL="285750" indent="-285750" algn="just" fontAlgn="auto">
              <a:spcBef>
                <a:spcPts val="0"/>
              </a:spcBef>
              <a:spcAft>
                <a:spcPts val="0"/>
              </a:spcAft>
              <a:buClr>
                <a:schemeClr val="bg1">
                  <a:lumMod val="50000"/>
                </a:schemeClr>
              </a:buClr>
              <a:buFont typeface="Wingdings" pitchFamily="2" charset="2"/>
              <a:buChar char="ü"/>
              <a:defRPr/>
            </a:pPr>
            <a:endParaRPr lang="it-IT" dirty="0">
              <a:solidFill>
                <a:srgbClr val="0000FF"/>
              </a:solidFill>
              <a:latin typeface="+mn-lt"/>
              <a:cs typeface="+mn-cs"/>
            </a:endParaRPr>
          </a:p>
          <a:p>
            <a:pPr algn="just" fontAlgn="auto">
              <a:spcBef>
                <a:spcPts val="0"/>
              </a:spcBef>
              <a:spcAft>
                <a:spcPts val="0"/>
              </a:spcAft>
              <a:buClr>
                <a:schemeClr val="bg1">
                  <a:lumMod val="50000"/>
                </a:schemeClr>
              </a:buClr>
              <a:defRPr/>
            </a:pPr>
            <a:r>
              <a:rPr lang="it-IT" dirty="0">
                <a:latin typeface="+mn-lt"/>
                <a:cs typeface="+mn-cs"/>
              </a:rPr>
              <a:t>La verifica tecnica è finalizzata alla verifica degli obblighi giuridici  previsti dall’art. 30 comma 1, lettera da a) ad h) e dei commi 2,3 e 4 del D.Lgs.81/08.</a:t>
            </a:r>
          </a:p>
          <a:p>
            <a:pPr algn="just" fontAlgn="auto">
              <a:spcBef>
                <a:spcPts val="0"/>
              </a:spcBef>
              <a:spcAft>
                <a:spcPts val="0"/>
              </a:spcAft>
              <a:defRPr/>
            </a:pPr>
            <a:endParaRPr lang="it-IT" sz="1400" dirty="0">
              <a:latin typeface="+mn-lt"/>
              <a:cs typeface="+mn-cs"/>
            </a:endParaRPr>
          </a:p>
          <a:p>
            <a:pPr marL="285750" indent="-285750" algn="just" fontAlgn="auto">
              <a:spcBef>
                <a:spcPts val="0"/>
              </a:spcBef>
              <a:spcAft>
                <a:spcPts val="0"/>
              </a:spcAft>
              <a:buFont typeface="Wingdings" pitchFamily="2" charset="2"/>
              <a:buChar char="ü"/>
              <a:defRPr/>
            </a:pPr>
            <a:endParaRPr lang="it-IT" dirty="0">
              <a:latin typeface="+mn-lt"/>
              <a:cs typeface="+mn-cs"/>
            </a:endParaRPr>
          </a:p>
        </p:txBody>
      </p:sp>
    </p:spTree>
    <p:extLst>
      <p:ext uri="{BB962C8B-B14F-4D97-AF65-F5344CB8AC3E}">
        <p14:creationId xmlns:p14="http://schemas.microsoft.com/office/powerpoint/2010/main" val="223050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582613" y="981075"/>
            <a:ext cx="7772400"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RAPPORTO DEL GRUPPO VERIFICA</a:t>
            </a:r>
            <a:br>
              <a:rPr lang="it-IT" sz="3600" b="1" dirty="0" smtClean="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544513" y="1790700"/>
            <a:ext cx="7775575" cy="4462760"/>
          </a:xfrm>
          <a:prstGeom prst="rect">
            <a:avLst/>
          </a:prstGeom>
          <a:noFill/>
        </p:spPr>
        <p:txBody>
          <a:bodyPr>
            <a:spAutoFit/>
          </a:bodyPr>
          <a:lstStyle/>
          <a:p>
            <a:pPr algn="just" fontAlgn="auto">
              <a:spcBef>
                <a:spcPts val="0"/>
              </a:spcBef>
              <a:spcAft>
                <a:spcPts val="0"/>
              </a:spcAft>
              <a:defRPr/>
            </a:pPr>
            <a:r>
              <a:rPr lang="it-IT" dirty="0">
                <a:latin typeface="+mn-lt"/>
                <a:cs typeface="+mn-cs"/>
              </a:rPr>
              <a:t>Al termine della fase di verifica, il Gruppo di Verifica, redige un </a:t>
            </a:r>
            <a:r>
              <a:rPr lang="it-IT" dirty="0">
                <a:solidFill>
                  <a:srgbClr val="0000FF"/>
                </a:solidFill>
                <a:latin typeface="+mn-lt"/>
                <a:cs typeface="+mn-cs"/>
              </a:rPr>
              <a:t>RAPPORTO</a:t>
            </a:r>
            <a:r>
              <a:rPr lang="it-IT" dirty="0">
                <a:latin typeface="+mn-lt"/>
                <a:cs typeface="+mn-cs"/>
              </a:rPr>
              <a:t> </a:t>
            </a:r>
            <a:r>
              <a:rPr lang="it-IT" sz="1400" dirty="0">
                <a:latin typeface="+mn-lt"/>
                <a:cs typeface="+mn-cs"/>
              </a:rPr>
              <a:t>(a cura del responsabile del gruppo di verifica) </a:t>
            </a:r>
            <a:r>
              <a:rPr lang="it-IT" dirty="0">
                <a:latin typeface="+mn-lt"/>
                <a:cs typeface="+mn-cs"/>
              </a:rPr>
              <a:t>che viene inviato alla </a:t>
            </a:r>
            <a:r>
              <a:rPr lang="it-IT" dirty="0">
                <a:solidFill>
                  <a:srgbClr val="0000FF"/>
                </a:solidFill>
                <a:latin typeface="+mn-lt"/>
                <a:cs typeface="+mn-cs"/>
              </a:rPr>
              <a:t>Commissione Paritetica Tecnicamente Competente, </a:t>
            </a:r>
            <a:r>
              <a:rPr lang="it-IT" dirty="0">
                <a:latin typeface="+mn-lt"/>
                <a:cs typeface="+mn-cs"/>
              </a:rPr>
              <a:t>nel quale viene documentato lo svolgimento delle attività di verifica e viene data evidenza delle risultanze degli accertamenti eseguiti.</a:t>
            </a:r>
          </a:p>
          <a:p>
            <a:pPr algn="just" fontAlgn="auto">
              <a:spcBef>
                <a:spcPts val="0"/>
              </a:spcBef>
              <a:spcAft>
                <a:spcPts val="0"/>
              </a:spcAft>
              <a:defRPr/>
            </a:pPr>
            <a:r>
              <a:rPr lang="it-IT" dirty="0">
                <a:solidFill>
                  <a:srgbClr val="0000FF"/>
                </a:solidFill>
                <a:latin typeface="+mn-lt"/>
                <a:cs typeface="+mn-cs"/>
              </a:rPr>
              <a:t>Nello specifico, nel rapporto di verifica, i rilievi effettuati sono indicati con la segnalazione di eventuali:</a:t>
            </a:r>
          </a:p>
          <a:p>
            <a:pPr algn="just" fontAlgn="auto">
              <a:spcBef>
                <a:spcPts val="0"/>
              </a:spcBef>
              <a:spcAft>
                <a:spcPts val="0"/>
              </a:spcAft>
              <a:defRPr/>
            </a:pPr>
            <a:endParaRPr lang="it-IT" dirty="0">
              <a:solidFill>
                <a:srgbClr val="0000FF"/>
              </a:solidFill>
              <a:latin typeface="+mn-lt"/>
              <a:cs typeface="+mn-cs"/>
            </a:endParaRPr>
          </a:p>
          <a:p>
            <a:pPr marL="285750" indent="-285750" algn="just" fontAlgn="auto">
              <a:spcBef>
                <a:spcPts val="0"/>
              </a:spcBef>
              <a:spcAft>
                <a:spcPts val="0"/>
              </a:spcAft>
              <a:buClr>
                <a:schemeClr val="bg1">
                  <a:lumMod val="50000"/>
                </a:schemeClr>
              </a:buClr>
              <a:buFont typeface="Wingdings" pitchFamily="2" charset="2"/>
              <a:buChar char="ü"/>
              <a:defRPr/>
            </a:pPr>
            <a:r>
              <a:rPr lang="it-IT" sz="2400" b="1" dirty="0">
                <a:solidFill>
                  <a:srgbClr val="FF0000"/>
                </a:solidFill>
                <a:effectLst>
                  <a:outerShdw blurRad="38100" dist="38100" dir="2700000" algn="tl">
                    <a:srgbClr val="000000">
                      <a:alpha val="43137"/>
                    </a:srgbClr>
                  </a:outerShdw>
                </a:effectLst>
                <a:latin typeface="+mn-lt"/>
                <a:cs typeface="+mn-cs"/>
              </a:rPr>
              <a:t>Non conformità: </a:t>
            </a:r>
            <a:r>
              <a:rPr lang="it-IT" sz="1400" dirty="0">
                <a:latin typeface="+mn-lt"/>
                <a:cs typeface="+mn-cs"/>
              </a:rPr>
              <a:t>evidenziano il mancato soddisfacimento oggettivo o potenziale di un requisito specificato o una deviazione rispetto a procedure, pratiche o norme giuridiche;</a:t>
            </a:r>
          </a:p>
          <a:p>
            <a:pPr marL="285750" indent="-285750" algn="just" fontAlgn="auto">
              <a:spcBef>
                <a:spcPts val="0"/>
              </a:spcBef>
              <a:spcAft>
                <a:spcPts val="0"/>
              </a:spcAft>
              <a:buClr>
                <a:schemeClr val="bg1">
                  <a:lumMod val="50000"/>
                </a:schemeClr>
              </a:buClr>
              <a:buFont typeface="Wingdings" pitchFamily="2" charset="2"/>
              <a:buChar char="ü"/>
              <a:defRPr/>
            </a:pPr>
            <a:endParaRPr lang="it-IT" sz="1400" dirty="0">
              <a:latin typeface="+mn-lt"/>
              <a:cs typeface="+mn-cs"/>
            </a:endParaRPr>
          </a:p>
          <a:p>
            <a:pPr marL="285750" indent="-285750" algn="just" fontAlgn="auto">
              <a:spcBef>
                <a:spcPts val="0"/>
              </a:spcBef>
              <a:spcAft>
                <a:spcPts val="0"/>
              </a:spcAft>
              <a:buClr>
                <a:schemeClr val="bg1">
                  <a:lumMod val="50000"/>
                </a:schemeClr>
              </a:buClr>
              <a:buFont typeface="Wingdings" pitchFamily="2" charset="2"/>
              <a:buChar char="ü"/>
              <a:defRPr/>
            </a:pPr>
            <a:r>
              <a:rPr lang="it-IT" sz="2400" b="1" dirty="0">
                <a:solidFill>
                  <a:srgbClr val="00B050"/>
                </a:solidFill>
                <a:effectLst>
                  <a:outerShdw blurRad="38100" dist="38100" dir="2700000" algn="tl">
                    <a:srgbClr val="000000">
                      <a:alpha val="43137"/>
                    </a:srgbClr>
                  </a:outerShdw>
                </a:effectLst>
                <a:latin typeface="+mn-lt"/>
                <a:cs typeface="+mn-cs"/>
              </a:rPr>
              <a:t>Raccomandazioni: </a:t>
            </a:r>
            <a:r>
              <a:rPr lang="it-IT" sz="1400" dirty="0">
                <a:latin typeface="+mn-lt"/>
                <a:cs typeface="+mn-cs"/>
              </a:rPr>
              <a:t>sono segnalazioni finalizzate al miglioramento del modello organizzativo e/o della sua applicazione;</a:t>
            </a:r>
          </a:p>
          <a:p>
            <a:pPr marL="285750" indent="-285750" algn="just" fontAlgn="auto">
              <a:spcBef>
                <a:spcPts val="0"/>
              </a:spcBef>
              <a:spcAft>
                <a:spcPts val="0"/>
              </a:spcAft>
              <a:buClr>
                <a:schemeClr val="bg1">
                  <a:lumMod val="50000"/>
                </a:schemeClr>
              </a:buClr>
              <a:buFont typeface="Wingdings" pitchFamily="2" charset="2"/>
              <a:buChar char="ü"/>
              <a:defRPr/>
            </a:pPr>
            <a:endParaRPr lang="it-IT" dirty="0">
              <a:solidFill>
                <a:srgbClr val="FF0000"/>
              </a:solidFill>
              <a:latin typeface="+mn-lt"/>
              <a:cs typeface="+mn-cs"/>
            </a:endParaRPr>
          </a:p>
          <a:p>
            <a:pPr algn="just" fontAlgn="auto">
              <a:spcBef>
                <a:spcPts val="0"/>
              </a:spcBef>
              <a:spcAft>
                <a:spcPts val="0"/>
              </a:spcAft>
              <a:defRPr/>
            </a:pPr>
            <a:endParaRPr lang="it-IT" sz="1400" dirty="0">
              <a:latin typeface="+mn-lt"/>
              <a:cs typeface="+mn-cs"/>
            </a:endParaRPr>
          </a:p>
          <a:p>
            <a:pPr marL="285750" indent="-285750" algn="just" fontAlgn="auto">
              <a:spcBef>
                <a:spcPts val="0"/>
              </a:spcBef>
              <a:spcAft>
                <a:spcPts val="0"/>
              </a:spcAft>
              <a:buFont typeface="Wingdings" pitchFamily="2" charset="2"/>
              <a:buChar char="ü"/>
              <a:defRPr/>
            </a:pPr>
            <a:endParaRPr lang="it-IT" dirty="0">
              <a:latin typeface="+mn-lt"/>
              <a:cs typeface="+mn-cs"/>
            </a:endParaRPr>
          </a:p>
        </p:txBody>
      </p:sp>
      <p:pic>
        <p:nvPicPr>
          <p:cNvPr id="7170" name="Picture 2" descr="C:\Users\HPHP\Desktop\corsi formazione\materiale per presentazioni\image00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3378" y="5085184"/>
            <a:ext cx="1339022" cy="122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9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HP\Desktop\corsi formazione\materiale per presentazioni\3dw_l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618905" cy="361890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txBox="1">
            <a:spLocks/>
          </p:cNvSpPr>
          <p:nvPr/>
        </p:nvSpPr>
        <p:spPr>
          <a:xfrm>
            <a:off x="126009" y="836712"/>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In caso di non conformità</a:t>
            </a:r>
            <a:endParaRPr lang="it-IT" dirty="0"/>
          </a:p>
        </p:txBody>
      </p:sp>
      <p:sp>
        <p:nvSpPr>
          <p:cNvPr id="3" name="Sottotitolo 2"/>
          <p:cNvSpPr txBox="1">
            <a:spLocks/>
          </p:cNvSpPr>
          <p:nvPr/>
        </p:nvSpPr>
        <p:spPr>
          <a:xfrm>
            <a:off x="299882" y="1791321"/>
            <a:ext cx="7992888"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buClr>
                <a:srgbClr val="FFC000"/>
              </a:buClr>
              <a:buSzPct val="130000"/>
              <a:buFont typeface="Wingdings" pitchFamily="2" charset="2"/>
              <a:buChar char="ü"/>
            </a:pPr>
            <a:r>
              <a:rPr lang="it-IT" dirty="0" smtClean="0"/>
              <a:t>La Commissione Paritetica tecnicamente competente</a:t>
            </a:r>
            <a:r>
              <a:rPr lang="it-IT" dirty="0" smtClean="0">
                <a:solidFill>
                  <a:srgbClr val="00B0F0"/>
                </a:solidFill>
              </a:rPr>
              <a:t> </a:t>
            </a:r>
            <a:r>
              <a:rPr lang="it-IT" b="1" u="sng" dirty="0" smtClean="0">
                <a:solidFill>
                  <a:srgbClr val="FF0000"/>
                </a:solidFill>
              </a:rPr>
              <a:t>non rilascia</a:t>
            </a:r>
            <a:r>
              <a:rPr lang="it-IT" b="1" dirty="0" smtClean="0">
                <a:solidFill>
                  <a:srgbClr val="00B0F0"/>
                </a:solidFill>
              </a:rPr>
              <a:t> </a:t>
            </a:r>
            <a:r>
              <a:rPr lang="it-IT" dirty="0" smtClean="0"/>
              <a:t>l’</a:t>
            </a:r>
            <a:r>
              <a:rPr lang="it-IT" dirty="0" err="1" smtClean="0"/>
              <a:t>assevereazione</a:t>
            </a:r>
            <a:r>
              <a:rPr lang="it-IT" dirty="0" smtClean="0"/>
              <a:t>;</a:t>
            </a:r>
          </a:p>
          <a:p>
            <a:pPr lvl="0" algn="ctr">
              <a:buClr>
                <a:srgbClr val="FFC000"/>
              </a:buClr>
              <a:buSzPct val="130000"/>
              <a:buFont typeface="Wingdings" pitchFamily="2" charset="2"/>
              <a:buChar char="ü"/>
            </a:pPr>
            <a:endParaRPr lang="it-IT" dirty="0" smtClean="0"/>
          </a:p>
          <a:p>
            <a:pPr lvl="0" algn="ctr">
              <a:buClr>
                <a:srgbClr val="FFC000"/>
              </a:buClr>
              <a:buSzPct val="130000"/>
              <a:buFont typeface="Wingdings" pitchFamily="2" charset="2"/>
              <a:buChar char="ü"/>
            </a:pPr>
            <a:r>
              <a:rPr lang="it-IT" dirty="0" smtClean="0"/>
              <a:t>L’impresa tratta i rilievi </a:t>
            </a:r>
            <a:r>
              <a:rPr lang="it-IT" b="1" dirty="0" smtClean="0">
                <a:solidFill>
                  <a:srgbClr val="0070C0"/>
                </a:solidFill>
              </a:rPr>
              <a:t>entro tempi stabiliti dal CPT</a:t>
            </a:r>
            <a:r>
              <a:rPr lang="it-IT" dirty="0" smtClean="0"/>
              <a:t>;</a:t>
            </a:r>
          </a:p>
          <a:p>
            <a:pPr lvl="0" algn="ctr">
              <a:buClr>
                <a:srgbClr val="FFC000"/>
              </a:buClr>
              <a:buSzPct val="130000"/>
              <a:buFont typeface="Wingdings" pitchFamily="2" charset="2"/>
              <a:buChar char="ü"/>
            </a:pPr>
            <a:endParaRPr lang="it-IT" dirty="0"/>
          </a:p>
          <a:p>
            <a:pPr lvl="0" algn="ctr">
              <a:buClr>
                <a:srgbClr val="FFC000"/>
              </a:buClr>
              <a:buSzPct val="130000"/>
              <a:buFont typeface="Wingdings" pitchFamily="2" charset="2"/>
              <a:buChar char="ü"/>
            </a:pPr>
            <a:r>
              <a:rPr lang="it-IT" dirty="0" smtClean="0"/>
              <a:t>Il </a:t>
            </a:r>
            <a:r>
              <a:rPr lang="it-IT" b="1" dirty="0" smtClean="0">
                <a:solidFill>
                  <a:srgbClr val="0070C0"/>
                </a:solidFill>
              </a:rPr>
              <a:t>CPT</a:t>
            </a:r>
            <a:r>
              <a:rPr lang="it-IT" dirty="0" smtClean="0"/>
              <a:t> effettua </a:t>
            </a:r>
            <a:r>
              <a:rPr lang="it-IT" b="1" dirty="0" smtClean="0">
                <a:solidFill>
                  <a:srgbClr val="00B050"/>
                </a:solidFill>
              </a:rPr>
              <a:t>nuova verifica</a:t>
            </a:r>
          </a:p>
          <a:p>
            <a:pPr lvl="0" algn="just">
              <a:buClr>
                <a:schemeClr val="tx1"/>
              </a:buClr>
              <a:buSzPct val="130000"/>
              <a:buFont typeface="Wingdings" pitchFamily="2" charset="2"/>
              <a:buChar char="Ø"/>
            </a:pPr>
            <a:endParaRPr lang="it-IT" b="1" dirty="0" smtClean="0"/>
          </a:p>
          <a:p>
            <a:pPr marL="0" lvl="0" indent="0" algn="just">
              <a:buClr>
                <a:srgbClr val="00B050"/>
              </a:buClr>
              <a:buSzPct val="130000"/>
              <a:buNone/>
            </a:pPr>
            <a:endParaRPr lang="it-IT" dirty="0" smtClean="0"/>
          </a:p>
          <a:p>
            <a:pPr marL="0" lvl="0" indent="0" algn="just">
              <a:buClr>
                <a:srgbClr val="00B050"/>
              </a:buClr>
              <a:buSzPct val="130000"/>
              <a:buNone/>
            </a:pPr>
            <a:endParaRPr lang="it-IT" sz="1800" dirty="0"/>
          </a:p>
          <a:p>
            <a:endParaRPr lang="it-IT" sz="1600" dirty="0" smtClean="0"/>
          </a:p>
          <a:p>
            <a:endParaRPr lang="it-IT" sz="1600" dirty="0" smtClean="0"/>
          </a:p>
        </p:txBody>
      </p:sp>
    </p:spTree>
    <p:extLst>
      <p:ext uri="{BB962C8B-B14F-4D97-AF65-F5344CB8AC3E}">
        <p14:creationId xmlns:p14="http://schemas.microsoft.com/office/powerpoint/2010/main" val="2182465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539552" y="268564"/>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Rilascio Asseverazione</a:t>
            </a:r>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3456384" cy="503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597" y="1052736"/>
            <a:ext cx="3456779" cy="503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842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PHP\Pictures\timb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89039"/>
            <a:ext cx="2575173" cy="257517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txBox="1">
            <a:spLocks/>
          </p:cNvSpPr>
          <p:nvPr/>
        </p:nvSpPr>
        <p:spPr>
          <a:xfrm>
            <a:off x="539552" y="268564"/>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A seguito del rilascio</a:t>
            </a:r>
            <a:endParaRPr lang="it-IT" dirty="0"/>
          </a:p>
        </p:txBody>
      </p:sp>
      <p:sp>
        <p:nvSpPr>
          <p:cNvPr id="3" name="Sottotitolo 2"/>
          <p:cNvSpPr txBox="1">
            <a:spLocks/>
          </p:cNvSpPr>
          <p:nvPr/>
        </p:nvSpPr>
        <p:spPr>
          <a:xfrm>
            <a:off x="395536" y="1052736"/>
            <a:ext cx="7992888"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2800" dirty="0" smtClean="0"/>
              <a:t>A seguito del rilascio dell’attestato di asseverazione il </a:t>
            </a:r>
            <a:r>
              <a:rPr lang="it-IT" sz="2800" b="1" dirty="0" smtClean="0">
                <a:solidFill>
                  <a:srgbClr val="0000FF"/>
                </a:solidFill>
              </a:rPr>
              <a:t>CPT</a:t>
            </a:r>
            <a:r>
              <a:rPr lang="it-IT" sz="2800" dirty="0" smtClean="0"/>
              <a:t> trasmette alla </a:t>
            </a:r>
            <a:r>
              <a:rPr lang="it-IT" sz="2800" b="1" dirty="0" smtClean="0">
                <a:solidFill>
                  <a:srgbClr val="0000FF"/>
                </a:solidFill>
              </a:rPr>
              <a:t>CNCPT</a:t>
            </a:r>
            <a:r>
              <a:rPr lang="it-IT" sz="2800" dirty="0" smtClean="0"/>
              <a:t> :</a:t>
            </a:r>
          </a:p>
          <a:p>
            <a:pPr>
              <a:lnSpc>
                <a:spcPct val="200000"/>
              </a:lnSpc>
              <a:buClr>
                <a:srgbClr val="FFC000"/>
              </a:buClr>
              <a:buSzPct val="150000"/>
              <a:buFont typeface="Wingdings" pitchFamily="2" charset="2"/>
              <a:buChar char="ü"/>
            </a:pPr>
            <a:r>
              <a:rPr lang="it-IT" sz="2400" dirty="0" smtClean="0">
                <a:solidFill>
                  <a:srgbClr val="0070C0"/>
                </a:solidFill>
                <a:effectLst>
                  <a:outerShdw blurRad="38100" dist="38100" dir="2700000" algn="tl">
                    <a:srgbClr val="000000">
                      <a:alpha val="43137"/>
                    </a:srgbClr>
                  </a:outerShdw>
                </a:effectLst>
              </a:rPr>
              <a:t> </a:t>
            </a:r>
            <a:r>
              <a:rPr lang="it-IT" sz="2800" b="1" dirty="0" smtClean="0">
                <a:solidFill>
                  <a:srgbClr val="0070C0"/>
                </a:solidFill>
                <a:effectLst>
                  <a:outerShdw blurRad="38100" dist="38100" dir="2700000" algn="tl">
                    <a:srgbClr val="000000">
                      <a:alpha val="43137"/>
                    </a:srgbClr>
                  </a:outerShdw>
                </a:effectLst>
              </a:rPr>
              <a:t>Rapporto di Verifica;</a:t>
            </a:r>
          </a:p>
          <a:p>
            <a:pPr>
              <a:lnSpc>
                <a:spcPct val="200000"/>
              </a:lnSpc>
              <a:buClr>
                <a:srgbClr val="FFC000"/>
              </a:buClr>
              <a:buSzPct val="150000"/>
              <a:buFont typeface="Wingdings" pitchFamily="2" charset="2"/>
              <a:buChar char="ü"/>
            </a:pPr>
            <a:r>
              <a:rPr lang="it-IT" sz="2800" b="1" dirty="0" smtClean="0">
                <a:solidFill>
                  <a:srgbClr val="0070C0"/>
                </a:solidFill>
                <a:effectLst>
                  <a:outerShdw blurRad="38100" dist="38100" dir="2700000" algn="tl">
                    <a:srgbClr val="000000">
                      <a:alpha val="43137"/>
                    </a:srgbClr>
                  </a:outerShdw>
                </a:effectLst>
              </a:rPr>
              <a:t>Delibere assunte dalla Commissione Paritetica;</a:t>
            </a:r>
          </a:p>
          <a:p>
            <a:pPr>
              <a:lnSpc>
                <a:spcPct val="200000"/>
              </a:lnSpc>
              <a:buClr>
                <a:srgbClr val="FFC000"/>
              </a:buClr>
              <a:buSzPct val="150000"/>
              <a:buFont typeface="Wingdings" pitchFamily="2" charset="2"/>
              <a:buChar char="ü"/>
            </a:pPr>
            <a:r>
              <a:rPr lang="it-IT" sz="2800" b="1" dirty="0" smtClean="0">
                <a:solidFill>
                  <a:srgbClr val="0070C0"/>
                </a:solidFill>
                <a:effectLst>
                  <a:outerShdw blurRad="38100" dist="38100" dir="2700000" algn="tl">
                    <a:srgbClr val="000000">
                      <a:alpha val="43137"/>
                    </a:srgbClr>
                  </a:outerShdw>
                </a:effectLst>
              </a:rPr>
              <a:t>Copia dell’attestato ; </a:t>
            </a:r>
            <a:endParaRPr lang="it-IT" sz="2800" b="1" dirty="0">
              <a:solidFill>
                <a:srgbClr val="0070C0"/>
              </a:solidFill>
              <a:effectLst>
                <a:outerShdw blurRad="38100" dist="38100" dir="2700000" algn="tl">
                  <a:srgbClr val="000000">
                    <a:alpha val="43137"/>
                  </a:srgbClr>
                </a:outerShdw>
              </a:effectLst>
            </a:endParaRPr>
          </a:p>
          <a:p>
            <a:pPr marL="0" indent="0">
              <a:buNone/>
            </a:pPr>
            <a:endParaRPr lang="it-IT" sz="2400" dirty="0" smtClean="0"/>
          </a:p>
          <a:p>
            <a:pPr marL="0" indent="0">
              <a:buNone/>
            </a:pPr>
            <a:endParaRPr lang="it-IT" sz="2800" b="1" dirty="0" smtClean="0">
              <a:solidFill>
                <a:srgbClr val="00B050"/>
              </a:solidFill>
            </a:endParaRPr>
          </a:p>
        </p:txBody>
      </p:sp>
    </p:spTree>
    <p:extLst>
      <p:ext uri="{BB962C8B-B14F-4D97-AF65-F5344CB8AC3E}">
        <p14:creationId xmlns:p14="http://schemas.microsoft.com/office/powerpoint/2010/main" val="3582964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99592" y="260648"/>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Registro Imprese Asseverate</a:t>
            </a:r>
            <a:endParaRPr lang="it-IT" dirty="0"/>
          </a:p>
        </p:txBody>
      </p:sp>
      <p:sp>
        <p:nvSpPr>
          <p:cNvPr id="3" name="Sottotitolo 2"/>
          <p:cNvSpPr txBox="1">
            <a:spLocks/>
          </p:cNvSpPr>
          <p:nvPr/>
        </p:nvSpPr>
        <p:spPr>
          <a:xfrm>
            <a:off x="179512" y="1124744"/>
            <a:ext cx="8784976"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2200" b="1" dirty="0" smtClean="0">
                <a:solidFill>
                  <a:srgbClr val="0000FF"/>
                </a:solidFill>
              </a:rPr>
              <a:t>CNCPT</a:t>
            </a:r>
            <a:r>
              <a:rPr lang="it-IT" sz="2200" dirty="0" smtClean="0"/>
              <a:t> registra sul proprio sito web i riferimenti delle imprese asseverate</a:t>
            </a:r>
          </a:p>
          <a:p>
            <a:pPr marL="0" indent="0">
              <a:buNone/>
            </a:pPr>
            <a:endParaRPr lang="it-IT" sz="2200" b="1" dirty="0" smtClean="0">
              <a:solidFill>
                <a:srgbClr val="00B05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85"/>
          <a:stretch/>
        </p:blipFill>
        <p:spPr bwMode="auto">
          <a:xfrm>
            <a:off x="395536" y="1484784"/>
            <a:ext cx="792088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ccia in giù 6"/>
          <p:cNvSpPr/>
          <p:nvPr/>
        </p:nvSpPr>
        <p:spPr>
          <a:xfrm rot="16200000">
            <a:off x="1223628" y="3537012"/>
            <a:ext cx="432048" cy="792088"/>
          </a:xfrm>
          <a:prstGeom prst="down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29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80"/>
          <a:stretch/>
        </p:blipFill>
        <p:spPr bwMode="auto">
          <a:xfrm>
            <a:off x="323528" y="1052736"/>
            <a:ext cx="782735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1"/>
          <p:cNvSpPr txBox="1">
            <a:spLocks/>
          </p:cNvSpPr>
          <p:nvPr/>
        </p:nvSpPr>
        <p:spPr>
          <a:xfrm>
            <a:off x="899592" y="260648"/>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Registro Imprese Asseverate</a:t>
            </a:r>
            <a:endParaRPr lang="it-IT" dirty="0"/>
          </a:p>
        </p:txBody>
      </p:sp>
      <p:sp>
        <p:nvSpPr>
          <p:cNvPr id="2" name="Freccia in giù 1"/>
          <p:cNvSpPr/>
          <p:nvPr/>
        </p:nvSpPr>
        <p:spPr>
          <a:xfrm rot="5400000">
            <a:off x="6912260" y="4573201"/>
            <a:ext cx="432048" cy="792088"/>
          </a:xfrm>
          <a:prstGeom prst="down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77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 t="8817" r="-231" b="151"/>
          <a:stretch/>
        </p:blipFill>
        <p:spPr bwMode="auto">
          <a:xfrm>
            <a:off x="323528" y="1052736"/>
            <a:ext cx="807946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1"/>
          <p:cNvSpPr txBox="1">
            <a:spLocks/>
          </p:cNvSpPr>
          <p:nvPr/>
        </p:nvSpPr>
        <p:spPr>
          <a:xfrm>
            <a:off x="827584" y="260648"/>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Registro Imprese Asseverate</a:t>
            </a:r>
            <a:endParaRPr lang="it-IT" dirty="0"/>
          </a:p>
        </p:txBody>
      </p:sp>
      <p:sp>
        <p:nvSpPr>
          <p:cNvPr id="4" name="Freccia in giù 3"/>
          <p:cNvSpPr/>
          <p:nvPr/>
        </p:nvSpPr>
        <p:spPr>
          <a:xfrm rot="5400000">
            <a:off x="5760132" y="2057785"/>
            <a:ext cx="432048" cy="792088"/>
          </a:xfrm>
          <a:prstGeom prst="down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645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79388" y="620713"/>
            <a:ext cx="8374062" cy="8556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TESTO UNICO:</a:t>
            </a:r>
            <a:br>
              <a:rPr lang="it-IT" sz="3600" b="1" dirty="0" smtClean="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articolo 30 e articolo 51</a:t>
            </a:r>
            <a:endParaRPr lang="it-IT" sz="3600" b="1" dirty="0">
              <a:solidFill>
                <a:schemeClr val="accent6">
                  <a:lumMod val="75000"/>
                </a:schemeClr>
              </a:solidFill>
              <a:latin typeface="Berlin Sans FB Demi" pitchFamily="34" charset="0"/>
            </a:endParaRPr>
          </a:p>
        </p:txBody>
      </p:sp>
      <p:graphicFrame>
        <p:nvGraphicFramePr>
          <p:cNvPr id="5" name="Tabella 4"/>
          <p:cNvGraphicFramePr>
            <a:graphicFrameLocks noGrp="1"/>
          </p:cNvGraphicFramePr>
          <p:nvPr/>
        </p:nvGraphicFramePr>
        <p:xfrm>
          <a:off x="468313" y="2060575"/>
          <a:ext cx="3397250" cy="3205220"/>
        </p:xfrm>
        <a:graphic>
          <a:graphicData uri="http://schemas.openxmlformats.org/drawingml/2006/table">
            <a:tbl>
              <a:tblPr firstRow="1" bandRow="1">
                <a:tableStyleId>{9DCAF9ED-07DC-4A11-8D7F-57B35C25682E}</a:tableStyleId>
              </a:tblPr>
              <a:tblGrid>
                <a:gridCol w="3397250"/>
              </a:tblGrid>
              <a:tr h="370632">
                <a:tc>
                  <a:txBody>
                    <a:bodyPr/>
                    <a:lstStyle/>
                    <a:p>
                      <a:pPr algn="ctr"/>
                      <a:r>
                        <a:rPr lang="it-IT" sz="1800" dirty="0" smtClean="0"/>
                        <a:t>Articolo 30 comma</a:t>
                      </a:r>
                      <a:r>
                        <a:rPr lang="it-IT" sz="1800" baseline="0" dirty="0" smtClean="0"/>
                        <a:t> 1</a:t>
                      </a:r>
                      <a:endParaRPr lang="it-IT" sz="1800" dirty="0"/>
                    </a:p>
                  </a:txBody>
                  <a:tcPr marL="91419" marR="91419" marT="45694" marB="45694"/>
                </a:tc>
              </a:tr>
              <a:tr h="2834531">
                <a:tc>
                  <a:txBody>
                    <a:bodyPr/>
                    <a:lstStyle/>
                    <a:p>
                      <a:pPr algn="just"/>
                      <a:r>
                        <a:rPr lang="it-IT" sz="1800" kern="1200" dirty="0" smtClean="0">
                          <a:solidFill>
                            <a:schemeClr val="dk1"/>
                          </a:solidFill>
                          <a:effectLst/>
                          <a:latin typeface="+mn-lt"/>
                          <a:ea typeface="+mn-ea"/>
                          <a:cs typeface="+mn-cs"/>
                        </a:rPr>
                        <a:t>Il modello di organizzazione e di gestione idoneo ad avere efficacia esimente della responsabilità amministrativa delle persone giuridiche, delle società e delle associazioni anche prive di personalità giuridica di cui al decreto legislativo 8 giugno 2001, n. 231, </a:t>
                      </a:r>
                      <a:r>
                        <a:rPr lang="it-IT" sz="1800" b="1" kern="1200" dirty="0" smtClean="0">
                          <a:solidFill>
                            <a:schemeClr val="dk1"/>
                          </a:solidFill>
                          <a:effectLst/>
                          <a:latin typeface="+mn-lt"/>
                          <a:ea typeface="+mn-ea"/>
                          <a:cs typeface="+mn-cs"/>
                        </a:rPr>
                        <a:t>deve essere adottato ed efficacemente attuato</a:t>
                      </a:r>
                      <a:r>
                        <a:rPr lang="it-IT" sz="1800" kern="1200" dirty="0" smtClean="0">
                          <a:solidFill>
                            <a:schemeClr val="dk1"/>
                          </a:solidFill>
                          <a:effectLst/>
                          <a:latin typeface="+mn-lt"/>
                          <a:ea typeface="+mn-ea"/>
                          <a:cs typeface="+mn-cs"/>
                        </a:rPr>
                        <a:t> […]</a:t>
                      </a:r>
                      <a:endParaRPr lang="it-IT" sz="1800" dirty="0"/>
                    </a:p>
                  </a:txBody>
                  <a:tcPr marL="91419" marR="91419" marT="45694" marB="45694"/>
                </a:tc>
              </a:tr>
            </a:tbl>
          </a:graphicData>
        </a:graphic>
      </p:graphicFrame>
      <p:graphicFrame>
        <p:nvGraphicFramePr>
          <p:cNvPr id="7" name="Tabella 6"/>
          <p:cNvGraphicFramePr>
            <a:graphicFrameLocks noGrp="1"/>
          </p:cNvGraphicFramePr>
          <p:nvPr/>
        </p:nvGraphicFramePr>
        <p:xfrm>
          <a:off x="4356100" y="2060575"/>
          <a:ext cx="3816350" cy="3479800"/>
        </p:xfrm>
        <a:graphic>
          <a:graphicData uri="http://schemas.openxmlformats.org/drawingml/2006/table">
            <a:tbl>
              <a:tblPr firstRow="1" bandRow="1">
                <a:tableStyleId>{1FECB4D8-DB02-4DC6-A0A2-4F2EBAE1DC90}</a:tableStyleId>
              </a:tblPr>
              <a:tblGrid>
                <a:gridCol w="3816350"/>
              </a:tblGrid>
              <a:tr h="370840">
                <a:tc>
                  <a:txBody>
                    <a:bodyPr/>
                    <a:lstStyle/>
                    <a:p>
                      <a:pPr algn="ctr"/>
                      <a:r>
                        <a:rPr lang="it-IT" dirty="0" smtClean="0"/>
                        <a:t>Articolo 51 comma</a:t>
                      </a:r>
                      <a:r>
                        <a:rPr lang="it-IT" baseline="0" dirty="0" smtClean="0"/>
                        <a:t> 3 bis</a:t>
                      </a:r>
                      <a:endParaRPr lang="it-IT" dirty="0"/>
                    </a:p>
                  </a:txBody>
                  <a:tcPr marL="91438" marR="91438"/>
                </a:tc>
              </a:tr>
              <a:tr h="370840">
                <a:tc>
                  <a:txBody>
                    <a:bodyPr/>
                    <a:lstStyle/>
                    <a:p>
                      <a:pPr algn="just"/>
                      <a:r>
                        <a:rPr lang="it-IT" sz="1800" kern="1200" dirty="0" smtClean="0">
                          <a:solidFill>
                            <a:schemeClr val="dk1"/>
                          </a:solidFill>
                          <a:effectLst/>
                          <a:latin typeface="+mn-lt"/>
                          <a:ea typeface="+mn-ea"/>
                          <a:cs typeface="+mn-cs"/>
                        </a:rPr>
                        <a:t>Gli OO.PP. su richiesta delle imprese, rilasciano una attestazione dello svolgimento delle attività e dei servizi di supporto al sistema delle imprese, </a:t>
                      </a:r>
                      <a:r>
                        <a:rPr lang="it-IT" sz="1800" b="1" kern="1200" dirty="0" smtClean="0">
                          <a:solidFill>
                            <a:schemeClr val="dk1"/>
                          </a:solidFill>
                          <a:effectLst/>
                          <a:latin typeface="+mn-lt"/>
                          <a:ea typeface="+mn-ea"/>
                          <a:cs typeface="+mn-cs"/>
                        </a:rPr>
                        <a:t>tra cui l’asseverazione della adozione e della efficace attuazione dei modelli di organizzazione e gestione della sicurezza di cui all’articolo 30</a:t>
                      </a:r>
                      <a:r>
                        <a:rPr lang="it-IT" sz="1800" kern="1200" dirty="0" smtClean="0">
                          <a:solidFill>
                            <a:schemeClr val="dk1"/>
                          </a:solidFill>
                          <a:effectLst/>
                          <a:latin typeface="+mn-lt"/>
                          <a:ea typeface="+mn-ea"/>
                          <a:cs typeface="+mn-cs"/>
                        </a:rPr>
                        <a:t>, della quale gli organi di vigilanza possono tener conto ai fini della programmazione delle proprie attività</a:t>
                      </a:r>
                      <a:endParaRPr lang="it-IT" sz="1800" kern="1200" dirty="0">
                        <a:solidFill>
                          <a:schemeClr val="dk1"/>
                        </a:solidFill>
                        <a:effectLst/>
                        <a:latin typeface="+mn-lt"/>
                        <a:ea typeface="+mn-ea"/>
                        <a:cs typeface="+mn-cs"/>
                      </a:endParaRPr>
                    </a:p>
                  </a:txBody>
                  <a:tcPr marL="91438" marR="91438"/>
                </a:tc>
              </a:tr>
            </a:tbl>
          </a:graphicData>
        </a:graphic>
      </p:graphicFrame>
    </p:spTree>
    <p:extLst>
      <p:ext uri="{BB962C8B-B14F-4D97-AF65-F5344CB8AC3E}">
        <p14:creationId xmlns:p14="http://schemas.microsoft.com/office/powerpoint/2010/main" val="2864540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27584" y="260648"/>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Registro Imprese Asseverate</a:t>
            </a:r>
            <a:endParaRPr lang="it-IT"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 t="7965" r="-257" b="-197"/>
          <a:stretch/>
        </p:blipFill>
        <p:spPr bwMode="auto">
          <a:xfrm>
            <a:off x="318479" y="1052736"/>
            <a:ext cx="824283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ccia in giù 3"/>
          <p:cNvSpPr/>
          <p:nvPr/>
        </p:nvSpPr>
        <p:spPr>
          <a:xfrm rot="10800000">
            <a:off x="4797658" y="3618852"/>
            <a:ext cx="432048" cy="792088"/>
          </a:xfrm>
          <a:prstGeom prst="down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96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043608" y="260648"/>
            <a:ext cx="77724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Corso di formazione                     tecnici verificatori</a:t>
            </a:r>
            <a:r>
              <a:rPr lang="it-IT" dirty="0" smtClean="0"/>
              <a:t> </a:t>
            </a:r>
            <a:endParaRPr lang="it-IT" dirty="0"/>
          </a:p>
        </p:txBody>
      </p:sp>
      <p:pic>
        <p:nvPicPr>
          <p:cNvPr id="1026"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9184" y="1628800"/>
            <a:ext cx="2808312" cy="34563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pic>
        <p:nvPicPr>
          <p:cNvPr id="1027"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059832" y="1628800"/>
            <a:ext cx="28083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0152" y="1628800"/>
            <a:ext cx="28083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ttotitolo 2"/>
          <p:cNvSpPr txBox="1">
            <a:spLocks/>
          </p:cNvSpPr>
          <p:nvPr/>
        </p:nvSpPr>
        <p:spPr>
          <a:xfrm>
            <a:off x="467544" y="5229200"/>
            <a:ext cx="7704856" cy="1368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2000" b="1" dirty="0" smtClean="0"/>
              <a:t>I </a:t>
            </a:r>
            <a:r>
              <a:rPr lang="it-IT" sz="2000" b="1" dirty="0" smtClean="0">
                <a:solidFill>
                  <a:srgbClr val="FF0000"/>
                </a:solidFill>
              </a:rPr>
              <a:t>Tecnici Verificatori </a:t>
            </a:r>
            <a:r>
              <a:rPr lang="it-IT" sz="2000" b="1" dirty="0" smtClean="0"/>
              <a:t>frequenteranno un corso della durata di 120 ore con esame finale (3 prove), organizzato da </a:t>
            </a:r>
            <a:r>
              <a:rPr lang="it-IT" sz="2000" b="1" dirty="0" smtClean="0">
                <a:solidFill>
                  <a:schemeClr val="tx2">
                    <a:lumMod val="75000"/>
                  </a:schemeClr>
                </a:solidFill>
              </a:rPr>
              <a:t>CNCPT</a:t>
            </a:r>
            <a:r>
              <a:rPr lang="it-IT" sz="2000" b="1" dirty="0" smtClean="0"/>
              <a:t> in collaborazione con: </a:t>
            </a:r>
            <a:r>
              <a:rPr lang="it-IT" sz="2000" b="1" dirty="0" smtClean="0">
                <a:solidFill>
                  <a:srgbClr val="00B050"/>
                </a:solidFill>
              </a:rPr>
              <a:t>INAIL – FORMEDIL – ICIC – UNI </a:t>
            </a:r>
          </a:p>
        </p:txBody>
      </p:sp>
    </p:spTree>
    <p:extLst>
      <p:ext uri="{BB962C8B-B14F-4D97-AF65-F5344CB8AC3E}">
        <p14:creationId xmlns:p14="http://schemas.microsoft.com/office/powerpoint/2010/main" val="251303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1338"/>
            <a:ext cx="8712968" cy="526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1"/>
          <p:cNvSpPr txBox="1">
            <a:spLocks/>
          </p:cNvSpPr>
          <p:nvPr/>
        </p:nvSpPr>
        <p:spPr>
          <a:xfrm>
            <a:off x="971600" y="263663"/>
            <a:ext cx="8856984"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Il processo di Asseverazione</a:t>
            </a:r>
            <a:endParaRPr lang="it-IT" dirty="0"/>
          </a:p>
        </p:txBody>
      </p:sp>
    </p:spTree>
    <p:extLst>
      <p:ext uri="{BB962C8B-B14F-4D97-AF65-F5344CB8AC3E}">
        <p14:creationId xmlns:p14="http://schemas.microsoft.com/office/powerpoint/2010/main" val="10927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548680"/>
            <a:ext cx="7772400" cy="1080120"/>
          </a:xfrm>
        </p:spPr>
        <p:txBody>
          <a:bodyPr/>
          <a:lstStyle/>
          <a:p>
            <a:r>
              <a:rPr lang="it-IT" b="1" dirty="0" smtClean="0">
                <a:solidFill>
                  <a:schemeClr val="accent6">
                    <a:lumMod val="75000"/>
                  </a:schemeClr>
                </a:solidFill>
                <a:effectLst>
                  <a:outerShdw blurRad="38100" dist="38100" dir="2700000" algn="tl">
                    <a:srgbClr val="000000">
                      <a:alpha val="43137"/>
                    </a:srgbClr>
                  </a:outerShdw>
                </a:effectLst>
              </a:rPr>
              <a:t>ASSEVERAZIONE</a:t>
            </a:r>
            <a:r>
              <a:rPr lang="it-IT" dirty="0" smtClean="0"/>
              <a:t> </a:t>
            </a:r>
            <a:endParaRPr lang="it-IT" dirty="0"/>
          </a:p>
        </p:txBody>
      </p:sp>
      <p:sp>
        <p:nvSpPr>
          <p:cNvPr id="3" name="Sottotitolo 2"/>
          <p:cNvSpPr>
            <a:spLocks noGrp="1"/>
          </p:cNvSpPr>
          <p:nvPr>
            <p:ph type="subTitle" idx="1"/>
          </p:nvPr>
        </p:nvSpPr>
        <p:spPr>
          <a:xfrm>
            <a:off x="467544" y="1700808"/>
            <a:ext cx="7704856" cy="4752528"/>
          </a:xfrm>
        </p:spPr>
        <p:txBody>
          <a:bodyPr>
            <a:normAutofit/>
          </a:bodyPr>
          <a:lstStyle/>
          <a:p>
            <a:pPr algn="just"/>
            <a:r>
              <a:rPr lang="it-IT" sz="2000" b="1" dirty="0" smtClean="0">
                <a:solidFill>
                  <a:schemeClr val="tx1"/>
                </a:solidFill>
              </a:rPr>
              <a:t>I </a:t>
            </a:r>
            <a:r>
              <a:rPr lang="it-IT" sz="2000" b="1" dirty="0" smtClean="0">
                <a:solidFill>
                  <a:srgbClr val="0000FF"/>
                </a:solidFill>
              </a:rPr>
              <a:t>CPT</a:t>
            </a:r>
            <a:r>
              <a:rPr lang="it-IT" sz="2000" b="1" dirty="0" smtClean="0">
                <a:solidFill>
                  <a:schemeClr val="tx1"/>
                </a:solidFill>
              </a:rPr>
              <a:t>, in qualità di </a:t>
            </a:r>
            <a:r>
              <a:rPr lang="it-IT" sz="2000" b="1" dirty="0" smtClean="0">
                <a:solidFill>
                  <a:srgbClr val="0000FF"/>
                </a:solidFill>
              </a:rPr>
              <a:t>Organismi Paritetici</a:t>
            </a:r>
            <a:r>
              <a:rPr lang="it-IT" sz="2000" b="1" dirty="0" smtClean="0">
                <a:solidFill>
                  <a:schemeClr val="tx1"/>
                </a:solidFill>
              </a:rPr>
              <a:t>, sono chiamati a svolgere tra le loro attività, quella di </a:t>
            </a:r>
            <a:r>
              <a:rPr lang="it-IT" sz="2000" b="1" i="1" u="sng" dirty="0" smtClean="0">
                <a:solidFill>
                  <a:srgbClr val="00B050"/>
                </a:solidFill>
              </a:rPr>
              <a:t>Asseverazione</a:t>
            </a:r>
            <a:r>
              <a:rPr lang="it-IT" sz="2000" b="1" dirty="0" smtClean="0">
                <a:solidFill>
                  <a:schemeClr val="tx1"/>
                </a:solidFill>
              </a:rPr>
              <a:t> della corretta attuazione e efficace attuazione dei MOG della sicurezza di cui all’ art. 30 del Testo Unico.</a:t>
            </a:r>
          </a:p>
          <a:p>
            <a:pPr algn="just"/>
            <a:endParaRPr lang="it-IT" sz="2000" b="1" dirty="0">
              <a:solidFill>
                <a:schemeClr val="tx1"/>
              </a:solidFill>
            </a:endParaRPr>
          </a:p>
          <a:p>
            <a:pPr algn="just"/>
            <a:r>
              <a:rPr lang="it-IT" sz="2000" b="1" dirty="0" smtClean="0">
                <a:solidFill>
                  <a:schemeClr val="tx1"/>
                </a:solidFill>
              </a:rPr>
              <a:t>L’</a:t>
            </a:r>
            <a:r>
              <a:rPr lang="it-IT" sz="2000" b="1" dirty="0" smtClean="0">
                <a:solidFill>
                  <a:srgbClr val="00B050"/>
                </a:solidFill>
              </a:rPr>
              <a:t>ASSEVERAZIONE</a:t>
            </a:r>
            <a:r>
              <a:rPr lang="it-IT" sz="2000" b="1" dirty="0" smtClean="0">
                <a:solidFill>
                  <a:schemeClr val="tx1"/>
                </a:solidFill>
              </a:rPr>
              <a:t> costituisce un </a:t>
            </a:r>
            <a:r>
              <a:rPr lang="it-IT" sz="2000" b="1" dirty="0" smtClean="0">
                <a:solidFill>
                  <a:srgbClr val="FFC000"/>
                </a:solidFill>
              </a:rPr>
              <a:t>parere significativo </a:t>
            </a:r>
            <a:r>
              <a:rPr lang="it-IT" sz="2000" b="1" dirty="0" smtClean="0">
                <a:solidFill>
                  <a:schemeClr val="tx1"/>
                </a:solidFill>
              </a:rPr>
              <a:t>sulla buona qualità dell’applicazione ed attuazione del modello di organizzazione  e gestione della sicurezza da parte delle imprese edili e di ingegneria civile.</a:t>
            </a:r>
          </a:p>
          <a:p>
            <a:pPr algn="just"/>
            <a:endParaRPr lang="it-IT" sz="2000" b="1" dirty="0" smtClean="0">
              <a:solidFill>
                <a:schemeClr val="tx1"/>
              </a:solidFill>
            </a:endParaRPr>
          </a:p>
          <a:p>
            <a:pPr algn="just"/>
            <a:r>
              <a:rPr lang="it-IT" sz="2000" b="1" dirty="0" smtClean="0">
                <a:solidFill>
                  <a:schemeClr val="tx1"/>
                </a:solidFill>
              </a:rPr>
              <a:t>E’ fondamentale che </a:t>
            </a:r>
            <a:r>
              <a:rPr lang="it-IT" sz="2000" b="1" dirty="0" smtClean="0">
                <a:solidFill>
                  <a:srgbClr val="FFC000"/>
                </a:solidFill>
              </a:rPr>
              <a:t>l’attività di asseverazione si svolga con modalità uniformi </a:t>
            </a:r>
            <a:r>
              <a:rPr lang="it-IT" sz="2000" b="1" dirty="0" smtClean="0">
                <a:solidFill>
                  <a:schemeClr val="tx1"/>
                </a:solidFill>
              </a:rPr>
              <a:t>su tutto il territorio nazionale.</a:t>
            </a:r>
          </a:p>
          <a:p>
            <a:pPr algn="l"/>
            <a:endParaRPr lang="it-IT" sz="1600" dirty="0" smtClean="0">
              <a:solidFill>
                <a:schemeClr val="tx1"/>
              </a:solidFill>
            </a:endParaRPr>
          </a:p>
          <a:p>
            <a:pPr algn="l"/>
            <a:endParaRPr lang="it-IT" sz="1600" dirty="0">
              <a:solidFill>
                <a:schemeClr val="tx1"/>
              </a:solidFill>
            </a:endParaRPr>
          </a:p>
          <a:p>
            <a:pPr algn="l"/>
            <a:endParaRPr lang="it-IT" sz="1600" dirty="0" smtClean="0">
              <a:solidFill>
                <a:schemeClr val="tx1"/>
              </a:solidFill>
            </a:endParaRPr>
          </a:p>
        </p:txBody>
      </p:sp>
    </p:spTree>
    <p:extLst>
      <p:ext uri="{BB962C8B-B14F-4D97-AF65-F5344CB8AC3E}">
        <p14:creationId xmlns:p14="http://schemas.microsoft.com/office/powerpoint/2010/main" val="360185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txBox="1">
            <a:spLocks/>
          </p:cNvSpPr>
          <p:nvPr/>
        </p:nvSpPr>
        <p:spPr>
          <a:xfrm>
            <a:off x="611188" y="1120775"/>
            <a:ext cx="7772400"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LE PRASSI DI RIFERIMENTO UNI</a:t>
            </a:r>
            <a:br>
              <a:rPr lang="it-IT" sz="3600" b="1" dirty="0" smtClean="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6147" name="CasellaDiTesto 4"/>
          <p:cNvSpPr txBox="1">
            <a:spLocks noChangeArrowheads="1"/>
          </p:cNvSpPr>
          <p:nvPr/>
        </p:nvSpPr>
        <p:spPr bwMode="auto">
          <a:xfrm>
            <a:off x="468313" y="2057400"/>
            <a:ext cx="77755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it-IT" sz="2000" b="1" dirty="0"/>
              <a:t>Le Prassi di riferimento UNI, sono documenti che </a:t>
            </a:r>
            <a:r>
              <a:rPr lang="it-IT" sz="2000" b="1" dirty="0">
                <a:solidFill>
                  <a:srgbClr val="FFC000"/>
                </a:solidFill>
              </a:rPr>
              <a:t>introducono prescrizioni tecniche</a:t>
            </a:r>
            <a:r>
              <a:rPr lang="it-IT" sz="2000" b="1" dirty="0"/>
              <a:t>, elaborati sulla base di un processo di </a:t>
            </a:r>
            <a:r>
              <a:rPr lang="it-IT" sz="2000" b="1" dirty="0">
                <a:solidFill>
                  <a:srgbClr val="00B050"/>
                </a:solidFill>
              </a:rPr>
              <a:t>condivisione</a:t>
            </a:r>
            <a:r>
              <a:rPr lang="it-IT" sz="2000" b="1" dirty="0"/>
              <a:t> ristretta </a:t>
            </a:r>
            <a:r>
              <a:rPr lang="it-IT" sz="2000" b="1" dirty="0">
                <a:solidFill>
                  <a:srgbClr val="00B050"/>
                </a:solidFill>
              </a:rPr>
              <a:t>ai soli autori</a:t>
            </a:r>
            <a:r>
              <a:rPr lang="it-IT" sz="2000" b="1" dirty="0"/>
              <a:t>, sotto la conduzione operativa di UNI.</a:t>
            </a:r>
          </a:p>
          <a:p>
            <a:pPr eaLnBrk="1" hangingPunct="1"/>
            <a:endParaRPr lang="it-IT" dirty="0"/>
          </a:p>
        </p:txBody>
      </p:sp>
      <p:sp>
        <p:nvSpPr>
          <p:cNvPr id="6148" name="CasellaDiTesto 5"/>
          <p:cNvSpPr txBox="1">
            <a:spLocks noChangeArrowheads="1"/>
          </p:cNvSpPr>
          <p:nvPr/>
        </p:nvSpPr>
        <p:spPr bwMode="auto">
          <a:xfrm>
            <a:off x="1187450" y="3484563"/>
            <a:ext cx="626427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it-IT" sz="2000" b="1" dirty="0"/>
              <a:t>Le Prassi di riferimento </a:t>
            </a:r>
            <a:r>
              <a:rPr lang="it-IT" sz="2000" b="1" dirty="0">
                <a:solidFill>
                  <a:srgbClr val="00B050"/>
                </a:solidFill>
              </a:rPr>
              <a:t>sono disponibili per </a:t>
            </a:r>
            <a:r>
              <a:rPr lang="it-IT" sz="2000" b="1" dirty="0"/>
              <a:t>un periodo non superiore a </a:t>
            </a:r>
            <a:r>
              <a:rPr lang="it-IT" sz="2000" b="1" dirty="0">
                <a:solidFill>
                  <a:srgbClr val="00B050"/>
                </a:solidFill>
              </a:rPr>
              <a:t>5 anni</a:t>
            </a:r>
            <a:r>
              <a:rPr lang="it-IT" sz="2000" b="1" dirty="0"/>
              <a:t>, tempo massimo dalla loro pubblicazione, entro il quale </a:t>
            </a:r>
            <a:r>
              <a:rPr lang="it-IT" sz="2000" b="1" dirty="0">
                <a:solidFill>
                  <a:srgbClr val="FF0000"/>
                </a:solidFill>
              </a:rPr>
              <a:t>possono essere trasformate in un documento normativo </a:t>
            </a:r>
            <a:r>
              <a:rPr lang="it-IT" sz="2000" b="1" dirty="0"/>
              <a:t>oppure devono essere ritirate.</a:t>
            </a:r>
          </a:p>
          <a:p>
            <a:pPr eaLnBrk="1" hangingPunct="1"/>
            <a:endParaRPr lang="it-IT" dirty="0"/>
          </a:p>
        </p:txBody>
      </p:sp>
      <p:pic>
        <p:nvPicPr>
          <p:cNvPr id="2050" name="Picture 2" descr="C:\Users\HPHP\Desktop\corsi formazione\materiale per presentazioni\libr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707000">
            <a:off x="6553753" y="5083423"/>
            <a:ext cx="1423732" cy="103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4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88" y="620713"/>
            <a:ext cx="8374062" cy="855662"/>
          </a:xfrm>
        </p:spPr>
        <p:txBody>
          <a:bodyPr rtlCol="0">
            <a:noAutofit/>
          </a:bodyPr>
          <a:lstStyle/>
          <a:p>
            <a:pPr eaLnBrk="1" fontAlgn="auto" hangingPunct="1">
              <a:spcAft>
                <a:spcPts val="0"/>
              </a:spcAft>
              <a:defRPr/>
            </a:pPr>
            <a:r>
              <a:rPr lang="it-IT" sz="3600" b="1" dirty="0" smtClean="0">
                <a:solidFill>
                  <a:schemeClr val="accent6">
                    <a:lumMod val="75000"/>
                  </a:schemeClr>
                </a:solidFill>
                <a:latin typeface="Berlin Sans FB Demi" pitchFamily="34" charset="0"/>
              </a:rPr>
              <a:t>ASSEVERAZIONE: </a:t>
            </a:r>
            <a:br>
              <a:rPr lang="it-IT" sz="3600" b="1" dirty="0" smtClean="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perché interessa alle </a:t>
            </a:r>
            <a:r>
              <a:rPr lang="it-IT" sz="3600" dirty="0" smtClean="0">
                <a:solidFill>
                  <a:schemeClr val="accent6">
                    <a:lumMod val="75000"/>
                  </a:schemeClr>
                </a:solidFill>
                <a:latin typeface="Berlin Sans FB Demi" pitchFamily="34" charset="0"/>
              </a:rPr>
              <a:t>imprese</a:t>
            </a:r>
            <a:r>
              <a:rPr lang="it-IT" sz="3600" b="1" dirty="0" smtClean="0">
                <a:solidFill>
                  <a:schemeClr val="accent6">
                    <a:lumMod val="75000"/>
                  </a:schemeClr>
                </a:solidFill>
                <a:latin typeface="Berlin Sans FB Demi" pitchFamily="34" charset="0"/>
              </a:rPr>
              <a:t>?</a:t>
            </a:r>
            <a:endParaRPr lang="it-IT" sz="3600" b="1" dirty="0">
              <a:solidFill>
                <a:schemeClr val="accent6">
                  <a:lumMod val="75000"/>
                </a:schemeClr>
              </a:solidFill>
              <a:latin typeface="Berlin Sans FB Demi" pitchFamily="34" charset="0"/>
            </a:endParaRPr>
          </a:p>
        </p:txBody>
      </p:sp>
      <p:graphicFrame>
        <p:nvGraphicFramePr>
          <p:cNvPr id="3" name="Diagramma 2"/>
          <p:cNvGraphicFramePr/>
          <p:nvPr>
            <p:extLst>
              <p:ext uri="{D42A27DB-BD31-4B8C-83A1-F6EECF244321}">
                <p14:modId xmlns:p14="http://schemas.microsoft.com/office/powerpoint/2010/main" val="3627302999"/>
              </p:ext>
            </p:extLst>
          </p:nvPr>
        </p:nvGraphicFramePr>
        <p:xfrm>
          <a:off x="1043608" y="1397000"/>
          <a:ext cx="7128792"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47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HP\Desktop\corsi formazione\materiale per presentazioni\3dw_l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2733055" cy="273305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2"/>
          <p:cNvSpPr txBox="1">
            <a:spLocks/>
          </p:cNvSpPr>
          <p:nvPr/>
        </p:nvSpPr>
        <p:spPr>
          <a:xfrm>
            <a:off x="611188" y="1120775"/>
            <a:ext cx="7772400"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IL PROCESSO DI ASSEVERAZIONE</a:t>
            </a:r>
            <a:br>
              <a:rPr lang="it-IT" sz="3600" b="1" dirty="0" smtClean="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468313" y="1773238"/>
            <a:ext cx="7775575" cy="4062412"/>
          </a:xfrm>
          <a:prstGeom prst="rect">
            <a:avLst/>
          </a:prstGeom>
          <a:noFill/>
        </p:spPr>
        <p:txBody>
          <a:bodyPr>
            <a:spAutoFit/>
          </a:bodyPr>
          <a:lstStyle/>
          <a:p>
            <a:pPr algn="just" fontAlgn="auto">
              <a:spcBef>
                <a:spcPts val="0"/>
              </a:spcBef>
              <a:spcAft>
                <a:spcPts val="0"/>
              </a:spcAft>
              <a:defRPr/>
            </a:pPr>
            <a:r>
              <a:rPr lang="it-IT" sz="2000" dirty="0">
                <a:latin typeface="+mn-lt"/>
                <a:cs typeface="+mn-cs"/>
              </a:rPr>
              <a:t>Al fine di ottimizzare il processo, sono state individuate tre fasi che razionalizzano il processo di asseverazione:</a:t>
            </a:r>
          </a:p>
          <a:p>
            <a:pPr algn="just" fontAlgn="auto">
              <a:spcBef>
                <a:spcPts val="0"/>
              </a:spcBef>
              <a:spcAft>
                <a:spcPts val="0"/>
              </a:spcAft>
              <a:defRPr/>
            </a:pPr>
            <a:endParaRPr lang="it-IT" sz="2000" dirty="0">
              <a:latin typeface="+mn-lt"/>
              <a:cs typeface="+mn-cs"/>
            </a:endParaRPr>
          </a:p>
          <a:p>
            <a:pPr marL="285750" indent="-285750" algn="ctr" fontAlgn="auto">
              <a:lnSpc>
                <a:spcPct val="150000"/>
              </a:lnSpc>
              <a:spcBef>
                <a:spcPts val="0"/>
              </a:spcBef>
              <a:spcAft>
                <a:spcPts val="0"/>
              </a:spcAft>
              <a:buClr>
                <a:srgbClr val="0000FF"/>
              </a:buClr>
              <a:buSzPct val="100000"/>
              <a:buFont typeface="Wingdings" pitchFamily="2" charset="2"/>
              <a:buChar char="q"/>
              <a:defRPr/>
            </a:pPr>
            <a:r>
              <a:rPr lang="it-IT" sz="3600" b="1" dirty="0">
                <a:effectLst>
                  <a:outerShdw blurRad="38100" dist="38100" dir="2700000" algn="tl">
                    <a:srgbClr val="000000">
                      <a:alpha val="43137"/>
                    </a:srgbClr>
                  </a:outerShdw>
                </a:effectLst>
                <a:latin typeface="+mn-lt"/>
                <a:cs typeface="+mn-cs"/>
              </a:rPr>
              <a:t>Fase 1: </a:t>
            </a:r>
            <a:r>
              <a:rPr lang="it-IT" sz="3600" b="1" dirty="0">
                <a:solidFill>
                  <a:schemeClr val="accent6">
                    <a:lumMod val="75000"/>
                  </a:schemeClr>
                </a:solidFill>
                <a:effectLst>
                  <a:outerShdw blurRad="38100" dist="38100" dir="2700000" algn="tl">
                    <a:srgbClr val="000000">
                      <a:alpha val="43137"/>
                    </a:srgbClr>
                  </a:outerShdw>
                </a:effectLst>
                <a:latin typeface="+mn-lt"/>
                <a:cs typeface="+mn-cs"/>
              </a:rPr>
              <a:t>ISTRUTTORIA</a:t>
            </a:r>
          </a:p>
          <a:p>
            <a:pPr marL="285750" indent="-285750" algn="ctr" fontAlgn="auto">
              <a:lnSpc>
                <a:spcPct val="150000"/>
              </a:lnSpc>
              <a:spcBef>
                <a:spcPts val="0"/>
              </a:spcBef>
              <a:spcAft>
                <a:spcPts val="0"/>
              </a:spcAft>
              <a:buClr>
                <a:srgbClr val="0000FF"/>
              </a:buClr>
              <a:buSzPct val="100000"/>
              <a:buFont typeface="Wingdings" pitchFamily="2" charset="2"/>
              <a:buChar char="q"/>
              <a:defRPr/>
            </a:pPr>
            <a:r>
              <a:rPr lang="it-IT" sz="3600" b="1" dirty="0">
                <a:effectLst>
                  <a:outerShdw blurRad="38100" dist="38100" dir="2700000" algn="tl">
                    <a:srgbClr val="000000">
                      <a:alpha val="43137"/>
                    </a:srgbClr>
                  </a:outerShdw>
                </a:effectLst>
                <a:latin typeface="+mn-lt"/>
                <a:cs typeface="+mn-cs"/>
              </a:rPr>
              <a:t>Fase 2: </a:t>
            </a:r>
            <a:r>
              <a:rPr lang="it-IT" sz="3600" b="1" dirty="0">
                <a:solidFill>
                  <a:schemeClr val="accent6">
                    <a:lumMod val="75000"/>
                  </a:schemeClr>
                </a:solidFill>
                <a:effectLst>
                  <a:outerShdw blurRad="38100" dist="38100" dir="2700000" algn="tl">
                    <a:srgbClr val="000000">
                      <a:alpha val="43137"/>
                    </a:srgbClr>
                  </a:outerShdw>
                </a:effectLst>
                <a:latin typeface="+mn-lt"/>
                <a:cs typeface="+mn-cs"/>
              </a:rPr>
              <a:t>VERIFICA</a:t>
            </a:r>
          </a:p>
          <a:p>
            <a:pPr marL="285750" indent="-285750" algn="ctr" fontAlgn="auto">
              <a:lnSpc>
                <a:spcPct val="150000"/>
              </a:lnSpc>
              <a:spcBef>
                <a:spcPts val="0"/>
              </a:spcBef>
              <a:spcAft>
                <a:spcPts val="0"/>
              </a:spcAft>
              <a:buClr>
                <a:srgbClr val="0000FF"/>
              </a:buClr>
              <a:buSzPct val="100000"/>
              <a:buFont typeface="Wingdings" pitchFamily="2" charset="2"/>
              <a:buChar char="q"/>
              <a:defRPr/>
            </a:pPr>
            <a:r>
              <a:rPr lang="it-IT" sz="3600" b="1" dirty="0">
                <a:effectLst>
                  <a:outerShdw blurRad="38100" dist="38100" dir="2700000" algn="tl">
                    <a:srgbClr val="000000">
                      <a:alpha val="43137"/>
                    </a:srgbClr>
                  </a:outerShdw>
                </a:effectLst>
                <a:latin typeface="+mn-lt"/>
                <a:cs typeface="+mn-cs"/>
              </a:rPr>
              <a:t>Fase 3: </a:t>
            </a:r>
            <a:r>
              <a:rPr lang="it-IT" sz="3600" b="1" dirty="0">
                <a:solidFill>
                  <a:schemeClr val="accent6">
                    <a:lumMod val="75000"/>
                  </a:schemeClr>
                </a:solidFill>
                <a:effectLst>
                  <a:outerShdw blurRad="38100" dist="38100" dir="2700000" algn="tl">
                    <a:srgbClr val="000000">
                      <a:alpha val="43137"/>
                    </a:srgbClr>
                  </a:outerShdw>
                </a:effectLst>
                <a:latin typeface="+mn-lt"/>
                <a:cs typeface="+mn-cs"/>
              </a:rPr>
              <a:t>VALUTATIVA</a:t>
            </a:r>
          </a:p>
          <a:p>
            <a:pPr algn="just" fontAlgn="auto">
              <a:spcBef>
                <a:spcPts val="0"/>
              </a:spcBef>
              <a:spcAft>
                <a:spcPts val="0"/>
              </a:spcAft>
              <a:buClr>
                <a:srgbClr val="0000FF"/>
              </a:buClr>
              <a:buSzPct val="100000"/>
              <a:defRPr/>
            </a:pPr>
            <a:endParaRPr lang="it-IT" dirty="0">
              <a:latin typeface="+mn-lt"/>
              <a:cs typeface="+mn-cs"/>
            </a:endParaRPr>
          </a:p>
          <a:p>
            <a:pPr marL="285750" indent="-285750" algn="just" fontAlgn="auto">
              <a:spcBef>
                <a:spcPts val="0"/>
              </a:spcBef>
              <a:spcAft>
                <a:spcPts val="0"/>
              </a:spcAft>
              <a:buFont typeface="Wingdings" pitchFamily="2" charset="2"/>
              <a:buChar char="ü"/>
              <a:defRPr/>
            </a:pPr>
            <a:endParaRPr lang="it-IT" dirty="0">
              <a:latin typeface="+mn-lt"/>
              <a:cs typeface="+mn-cs"/>
            </a:endParaRPr>
          </a:p>
        </p:txBody>
      </p:sp>
    </p:spTree>
    <p:extLst>
      <p:ext uri="{BB962C8B-B14F-4D97-AF65-F5344CB8AC3E}">
        <p14:creationId xmlns:p14="http://schemas.microsoft.com/office/powerpoint/2010/main" val="418144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611188" y="836613"/>
            <a:ext cx="77724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FASE 1: </a:t>
            </a:r>
            <a:r>
              <a:rPr lang="it-IT" sz="3600" b="1" dirty="0">
                <a:solidFill>
                  <a:schemeClr val="accent6">
                    <a:lumMod val="75000"/>
                  </a:schemeClr>
                </a:solidFill>
                <a:latin typeface="Berlin Sans FB Demi" pitchFamily="34" charset="0"/>
              </a:rPr>
              <a:t>ISTRUTTORIA</a:t>
            </a:r>
            <a:br>
              <a:rPr lang="it-IT" sz="3600" b="1" dirty="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468313" y="1484313"/>
            <a:ext cx="7775575" cy="3877985"/>
          </a:xfrm>
          <a:prstGeom prst="rect">
            <a:avLst/>
          </a:prstGeom>
          <a:noFill/>
        </p:spPr>
        <p:txBody>
          <a:bodyPr>
            <a:spAutoFit/>
          </a:bodyPr>
          <a:lstStyle/>
          <a:p>
            <a:pPr algn="just" fontAlgn="auto">
              <a:spcBef>
                <a:spcPts val="0"/>
              </a:spcBef>
              <a:spcAft>
                <a:spcPts val="0"/>
              </a:spcAft>
              <a:defRPr/>
            </a:pPr>
            <a:r>
              <a:rPr lang="it-IT" sz="2000" b="1" dirty="0">
                <a:latin typeface="+mn-lt"/>
                <a:cs typeface="+mn-cs"/>
              </a:rPr>
              <a:t>Tale fase risulta caratterizzata dai seguenti elementi:</a:t>
            </a:r>
          </a:p>
          <a:p>
            <a:pPr algn="just" fontAlgn="auto">
              <a:spcBef>
                <a:spcPts val="0"/>
              </a:spcBef>
              <a:spcAft>
                <a:spcPts val="0"/>
              </a:spcAft>
              <a:defRPr/>
            </a:pPr>
            <a:endParaRPr lang="it-IT" sz="2000" b="1" dirty="0">
              <a:latin typeface="+mn-lt"/>
              <a:cs typeface="+mn-cs"/>
            </a:endParaRPr>
          </a:p>
          <a:p>
            <a:pPr marL="342900" indent="-342900" algn="just" fontAlgn="auto">
              <a:spcBef>
                <a:spcPts val="0"/>
              </a:spcBef>
              <a:spcAft>
                <a:spcPts val="0"/>
              </a:spcAft>
              <a:buFont typeface="Wingdings" pitchFamily="2" charset="2"/>
              <a:buChar char="Ø"/>
              <a:defRPr/>
            </a:pPr>
            <a:r>
              <a:rPr lang="it-IT" sz="2200" b="1" dirty="0">
                <a:solidFill>
                  <a:srgbClr val="0000FF"/>
                </a:solidFill>
                <a:effectLst>
                  <a:outerShdw blurRad="38100" dist="38100" dir="2700000" algn="tl">
                    <a:srgbClr val="000000">
                      <a:alpha val="43137"/>
                    </a:srgbClr>
                  </a:outerShdw>
                </a:effectLst>
                <a:latin typeface="+mn-lt"/>
                <a:cs typeface="+mn-cs"/>
              </a:rPr>
              <a:t>Richiesta di asseverazione da parte dell’impresa edile</a:t>
            </a:r>
          </a:p>
          <a:p>
            <a:pPr marL="800100" lvl="1" indent="-342900" algn="just" fontAlgn="auto">
              <a:lnSpc>
                <a:spcPct val="150000"/>
              </a:lnSpc>
              <a:spcBef>
                <a:spcPts val="0"/>
              </a:spcBef>
              <a:spcAft>
                <a:spcPts val="0"/>
              </a:spcAft>
              <a:buFont typeface="Wingdings" pitchFamily="2" charset="2"/>
              <a:buChar char="§"/>
              <a:defRPr/>
            </a:pPr>
            <a:r>
              <a:rPr lang="it-IT" sz="2000" b="1" dirty="0">
                <a:latin typeface="+mn-lt"/>
                <a:cs typeface="+mn-cs"/>
              </a:rPr>
              <a:t>La richiesta deve essere fatta </a:t>
            </a:r>
            <a:r>
              <a:rPr lang="it-IT" sz="2000" b="1" dirty="0">
                <a:solidFill>
                  <a:srgbClr val="00B050"/>
                </a:solidFill>
                <a:latin typeface="+mn-lt"/>
                <a:cs typeface="+mn-cs"/>
              </a:rPr>
              <a:t>dall’impresa al CPT </a:t>
            </a:r>
            <a:r>
              <a:rPr lang="it-IT" sz="2000" b="1" dirty="0">
                <a:latin typeface="+mn-lt"/>
                <a:cs typeface="+mn-cs"/>
              </a:rPr>
              <a:t>della provincia in cui l’impresa è iscritta in </a:t>
            </a:r>
            <a:r>
              <a:rPr lang="it-IT" sz="2000" b="1" dirty="0">
                <a:solidFill>
                  <a:srgbClr val="FF0000"/>
                </a:solidFill>
                <a:latin typeface="+mn-lt"/>
                <a:cs typeface="+mn-cs"/>
              </a:rPr>
              <a:t>cassa edile</a:t>
            </a:r>
            <a:r>
              <a:rPr lang="it-IT" sz="2000" b="1" dirty="0">
                <a:latin typeface="+mn-lt"/>
                <a:cs typeface="+mn-cs"/>
              </a:rPr>
              <a:t>;</a:t>
            </a:r>
          </a:p>
          <a:p>
            <a:pPr marL="800100" lvl="1" indent="-342900" algn="just" fontAlgn="auto">
              <a:lnSpc>
                <a:spcPct val="150000"/>
              </a:lnSpc>
              <a:spcBef>
                <a:spcPts val="0"/>
              </a:spcBef>
              <a:spcAft>
                <a:spcPts val="0"/>
              </a:spcAft>
              <a:buFont typeface="Wingdings" pitchFamily="2" charset="2"/>
              <a:buChar char="§"/>
              <a:defRPr/>
            </a:pPr>
            <a:r>
              <a:rPr lang="it-IT" sz="2000" b="1" dirty="0">
                <a:latin typeface="+mn-lt"/>
                <a:cs typeface="+mn-cs"/>
              </a:rPr>
              <a:t>Il </a:t>
            </a:r>
            <a:r>
              <a:rPr lang="it-IT" sz="2000" b="1" dirty="0">
                <a:solidFill>
                  <a:srgbClr val="00B050"/>
                </a:solidFill>
                <a:latin typeface="+mn-lt"/>
                <a:cs typeface="+mn-cs"/>
              </a:rPr>
              <a:t>CPT</a:t>
            </a:r>
            <a:r>
              <a:rPr lang="it-IT" sz="2000" b="1" dirty="0">
                <a:latin typeface="+mn-lt"/>
                <a:cs typeface="+mn-cs"/>
              </a:rPr>
              <a:t> che riceve la richiesta è </a:t>
            </a:r>
            <a:r>
              <a:rPr lang="it-IT" sz="2000" b="1" u="sng" dirty="0">
                <a:solidFill>
                  <a:srgbClr val="00B050"/>
                </a:solidFill>
                <a:latin typeface="+mn-lt"/>
                <a:cs typeface="+mn-cs"/>
              </a:rPr>
              <a:t>responsabile</a:t>
            </a:r>
            <a:r>
              <a:rPr lang="it-IT" sz="2000" b="1" dirty="0">
                <a:latin typeface="+mn-lt"/>
                <a:cs typeface="+mn-cs"/>
              </a:rPr>
              <a:t> della verifica dei </a:t>
            </a:r>
            <a:r>
              <a:rPr lang="it-IT" sz="2000" b="1" dirty="0" err="1">
                <a:latin typeface="+mn-lt"/>
                <a:cs typeface="+mn-cs"/>
              </a:rPr>
              <a:t>pre</a:t>
            </a:r>
            <a:r>
              <a:rPr lang="it-IT" sz="2000" b="1" dirty="0">
                <a:latin typeface="+mn-lt"/>
                <a:cs typeface="+mn-cs"/>
              </a:rPr>
              <a:t>-requisiti dell’impresa e dell’erogazione del servizio di asseverazione;</a:t>
            </a:r>
          </a:p>
          <a:p>
            <a:pPr algn="just" fontAlgn="auto">
              <a:spcBef>
                <a:spcPts val="0"/>
              </a:spcBef>
              <a:spcAft>
                <a:spcPts val="0"/>
              </a:spcAft>
              <a:defRPr/>
            </a:pPr>
            <a:endParaRPr lang="it-IT" sz="1600" dirty="0">
              <a:latin typeface="+mn-lt"/>
              <a:cs typeface="+mn-cs"/>
            </a:endParaRPr>
          </a:p>
          <a:p>
            <a:pPr algn="just" fontAlgn="auto">
              <a:spcBef>
                <a:spcPts val="0"/>
              </a:spcBef>
              <a:spcAft>
                <a:spcPts val="0"/>
              </a:spcAft>
              <a:defRPr/>
            </a:pPr>
            <a:endParaRPr lang="it-IT" dirty="0">
              <a:latin typeface="+mn-lt"/>
              <a:cs typeface="+mn-cs"/>
            </a:endParaRPr>
          </a:p>
        </p:txBody>
      </p:sp>
      <p:pic>
        <p:nvPicPr>
          <p:cNvPr id="4099" name="Picture 3" descr="C:\Users\HPHP\Desktop\corsi formazione\materiale per presentazioni\cassetta_della_post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2161" y="4291674"/>
            <a:ext cx="1800200" cy="211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46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2743" y="764704"/>
            <a:ext cx="77724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chemeClr val="accent6">
                    <a:lumMod val="75000"/>
                  </a:schemeClr>
                </a:solidFill>
                <a:effectLst>
                  <a:outerShdw blurRad="38100" dist="38100" dir="2700000" algn="tl">
                    <a:srgbClr val="000000">
                      <a:alpha val="43137"/>
                    </a:srgbClr>
                  </a:outerShdw>
                </a:effectLst>
              </a:rPr>
              <a:t>Il CPT di riferimento</a:t>
            </a:r>
          </a:p>
          <a:p>
            <a:endParaRPr lang="it-IT" dirty="0"/>
          </a:p>
        </p:txBody>
      </p:sp>
      <p:sp>
        <p:nvSpPr>
          <p:cNvPr id="4" name="Sottotitolo 2"/>
          <p:cNvSpPr txBox="1">
            <a:spLocks/>
          </p:cNvSpPr>
          <p:nvPr/>
        </p:nvSpPr>
        <p:spPr>
          <a:xfrm>
            <a:off x="572499" y="1556792"/>
            <a:ext cx="7992888"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t-IT" sz="1600" dirty="0" smtClean="0"/>
          </a:p>
          <a:p>
            <a:endParaRPr lang="it-IT" sz="1600" dirty="0" smtClean="0"/>
          </a:p>
          <a:p>
            <a:endParaRPr lang="it-IT" sz="1600" dirty="0" smtClean="0"/>
          </a:p>
        </p:txBody>
      </p:sp>
      <p:sp>
        <p:nvSpPr>
          <p:cNvPr id="5" name="Sottotitolo 2"/>
          <p:cNvSpPr txBox="1">
            <a:spLocks/>
          </p:cNvSpPr>
          <p:nvPr/>
        </p:nvSpPr>
        <p:spPr>
          <a:xfrm>
            <a:off x="225495" y="1582818"/>
            <a:ext cx="7992888"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2400" dirty="0" smtClean="0"/>
              <a:t>Il </a:t>
            </a:r>
            <a:r>
              <a:rPr lang="it-IT" sz="2400" b="1" dirty="0" smtClean="0">
                <a:solidFill>
                  <a:srgbClr val="0000FF"/>
                </a:solidFill>
              </a:rPr>
              <a:t>CPT</a:t>
            </a:r>
            <a:r>
              <a:rPr lang="it-IT" sz="2400" dirty="0" smtClean="0"/>
              <a:t> di riferimento è quello presso cui l’impresa è iscritta in </a:t>
            </a:r>
            <a:r>
              <a:rPr lang="it-IT" sz="2400" b="1" dirty="0" smtClean="0">
                <a:solidFill>
                  <a:srgbClr val="FF0000"/>
                </a:solidFill>
              </a:rPr>
              <a:t>CASSA EDILE </a:t>
            </a:r>
            <a:r>
              <a:rPr lang="it-IT" sz="2400" dirty="0" smtClean="0"/>
              <a:t>ed è responsabile della verifica dei </a:t>
            </a:r>
            <a:r>
              <a:rPr lang="it-IT" sz="2400" dirty="0" err="1" smtClean="0"/>
              <a:t>pre</a:t>
            </a:r>
            <a:r>
              <a:rPr lang="it-IT" sz="2400" dirty="0" smtClean="0"/>
              <a:t>-requisiti:</a:t>
            </a:r>
          </a:p>
          <a:p>
            <a:pPr>
              <a:lnSpc>
                <a:spcPct val="150000"/>
              </a:lnSpc>
              <a:buFont typeface="Wingdings" pitchFamily="2" charset="2"/>
              <a:buChar char="Ø"/>
            </a:pPr>
            <a:r>
              <a:rPr lang="it-IT" sz="2800" b="1" dirty="0" smtClean="0">
                <a:solidFill>
                  <a:srgbClr val="00B050"/>
                </a:solidFill>
              </a:rPr>
              <a:t>Iscrizione in cassa edile</a:t>
            </a:r>
          </a:p>
          <a:p>
            <a:pPr>
              <a:lnSpc>
                <a:spcPct val="150000"/>
              </a:lnSpc>
              <a:buFont typeface="Wingdings" pitchFamily="2" charset="2"/>
              <a:buChar char="Ø"/>
            </a:pPr>
            <a:r>
              <a:rPr lang="it-IT" sz="2800" b="1" dirty="0" smtClean="0">
                <a:solidFill>
                  <a:srgbClr val="00B050"/>
                </a:solidFill>
              </a:rPr>
              <a:t>DURC regolare</a:t>
            </a:r>
          </a:p>
          <a:p>
            <a:pPr>
              <a:lnSpc>
                <a:spcPct val="150000"/>
              </a:lnSpc>
              <a:buFont typeface="Wingdings" pitchFamily="2" charset="2"/>
              <a:buChar char="Ø"/>
            </a:pPr>
            <a:r>
              <a:rPr lang="it-IT" sz="2800" b="1" dirty="0" smtClean="0">
                <a:solidFill>
                  <a:srgbClr val="00B050"/>
                </a:solidFill>
              </a:rPr>
              <a:t>Disponibilità di personale referente</a:t>
            </a:r>
          </a:p>
          <a:p>
            <a:pPr>
              <a:lnSpc>
                <a:spcPct val="150000"/>
              </a:lnSpc>
              <a:buFont typeface="Wingdings" pitchFamily="2" charset="2"/>
              <a:buChar char="Ø"/>
            </a:pPr>
            <a:r>
              <a:rPr lang="it-IT" sz="2800" b="1" dirty="0" smtClean="0">
                <a:solidFill>
                  <a:srgbClr val="00B050"/>
                </a:solidFill>
              </a:rPr>
              <a:t>Elevata motivazione </a:t>
            </a:r>
          </a:p>
        </p:txBody>
      </p:sp>
    </p:spTree>
    <p:extLst>
      <p:ext uri="{BB962C8B-B14F-4D97-AF65-F5344CB8AC3E}">
        <p14:creationId xmlns:p14="http://schemas.microsoft.com/office/powerpoint/2010/main" val="89290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611188" y="836613"/>
            <a:ext cx="77724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3600" b="1" dirty="0" smtClean="0">
                <a:solidFill>
                  <a:schemeClr val="accent6">
                    <a:lumMod val="75000"/>
                  </a:schemeClr>
                </a:solidFill>
                <a:latin typeface="Berlin Sans FB Demi" pitchFamily="34" charset="0"/>
              </a:rPr>
              <a:t>FASE 2: VERIFICA</a:t>
            </a:r>
            <a:r>
              <a:rPr lang="it-IT" sz="3600" b="1" dirty="0">
                <a:solidFill>
                  <a:schemeClr val="accent6">
                    <a:lumMod val="75000"/>
                  </a:schemeClr>
                </a:solidFill>
                <a:latin typeface="Berlin Sans FB Demi" pitchFamily="34" charset="0"/>
              </a:rPr>
              <a:t/>
            </a:r>
            <a:br>
              <a:rPr lang="it-IT" sz="3600" b="1" dirty="0">
                <a:solidFill>
                  <a:schemeClr val="accent6">
                    <a:lumMod val="75000"/>
                  </a:schemeClr>
                </a:solidFill>
                <a:latin typeface="Berlin Sans FB Demi" pitchFamily="34" charset="0"/>
              </a:rPr>
            </a:br>
            <a:r>
              <a:rPr lang="it-IT" sz="3600" b="1" dirty="0" smtClean="0">
                <a:solidFill>
                  <a:schemeClr val="accent6">
                    <a:lumMod val="75000"/>
                  </a:schemeClr>
                </a:solidFill>
                <a:latin typeface="Berlin Sans FB Demi" pitchFamily="34" charset="0"/>
              </a:rPr>
              <a:t/>
            </a:r>
            <a:br>
              <a:rPr lang="it-IT" sz="3600" b="1" dirty="0" smtClean="0">
                <a:solidFill>
                  <a:schemeClr val="accent6">
                    <a:lumMod val="75000"/>
                  </a:schemeClr>
                </a:solidFill>
                <a:latin typeface="Berlin Sans FB Demi" pitchFamily="34" charset="0"/>
              </a:rPr>
            </a:br>
            <a:endParaRPr lang="it-IT" sz="3600" b="1" dirty="0">
              <a:solidFill>
                <a:schemeClr val="accent6">
                  <a:lumMod val="75000"/>
                </a:schemeClr>
              </a:solidFill>
              <a:latin typeface="Berlin Sans FB Demi" pitchFamily="34" charset="0"/>
            </a:endParaRPr>
          </a:p>
        </p:txBody>
      </p:sp>
      <p:sp>
        <p:nvSpPr>
          <p:cNvPr id="3" name="CasellaDiTesto 2"/>
          <p:cNvSpPr txBox="1"/>
          <p:nvPr/>
        </p:nvSpPr>
        <p:spPr>
          <a:xfrm>
            <a:off x="539750" y="1844675"/>
            <a:ext cx="7777163" cy="4032250"/>
          </a:xfrm>
          <a:prstGeom prst="rect">
            <a:avLst/>
          </a:prstGeom>
          <a:noFill/>
        </p:spPr>
        <p:txBody>
          <a:bodyPr>
            <a:spAutoFit/>
          </a:bodyPr>
          <a:lstStyle/>
          <a:p>
            <a:pPr algn="just" fontAlgn="auto">
              <a:spcBef>
                <a:spcPts val="0"/>
              </a:spcBef>
              <a:spcAft>
                <a:spcPts val="0"/>
              </a:spcAft>
              <a:defRPr/>
            </a:pPr>
            <a:r>
              <a:rPr lang="it-IT" sz="2000" dirty="0">
                <a:latin typeface="+mn-lt"/>
                <a:cs typeface="+mn-cs"/>
              </a:rPr>
              <a:t>Tale fase è contraddistinta dai seguenti elementi:</a:t>
            </a:r>
          </a:p>
          <a:p>
            <a:pPr algn="just" fontAlgn="auto">
              <a:spcBef>
                <a:spcPts val="0"/>
              </a:spcBef>
              <a:spcAft>
                <a:spcPts val="0"/>
              </a:spcAft>
              <a:defRPr/>
            </a:pPr>
            <a:endParaRPr lang="it-IT" sz="2000" dirty="0">
              <a:latin typeface="+mn-lt"/>
              <a:cs typeface="+mn-cs"/>
            </a:endParaRPr>
          </a:p>
          <a:p>
            <a:pPr marL="342900" indent="-342900" algn="just" fontAlgn="auto">
              <a:spcBef>
                <a:spcPts val="0"/>
              </a:spcBef>
              <a:spcAft>
                <a:spcPts val="0"/>
              </a:spcAft>
              <a:buFont typeface="Wingdings" pitchFamily="2" charset="2"/>
              <a:buChar char="Ø"/>
              <a:defRPr/>
            </a:pPr>
            <a:r>
              <a:rPr lang="it-IT" sz="2200" b="1" dirty="0">
                <a:solidFill>
                  <a:srgbClr val="0000FF"/>
                </a:solidFill>
                <a:effectLst>
                  <a:outerShdw blurRad="38100" dist="38100" dir="2700000" algn="tl">
                    <a:srgbClr val="000000">
                      <a:alpha val="43137"/>
                    </a:srgbClr>
                  </a:outerShdw>
                </a:effectLst>
                <a:latin typeface="+mn-lt"/>
                <a:cs typeface="+mn-cs"/>
              </a:rPr>
              <a:t>Verifica ed analisi obblighi documentali relativi all’adozione del modello di organizzazione e di gestione </a:t>
            </a:r>
            <a:r>
              <a:rPr lang="it-IT" sz="2200" b="1" dirty="0">
                <a:solidFill>
                  <a:srgbClr val="00B050"/>
                </a:solidFill>
                <a:effectLst>
                  <a:outerShdw blurRad="38100" dist="38100" dir="2700000" algn="tl">
                    <a:srgbClr val="000000">
                      <a:alpha val="43137"/>
                    </a:srgbClr>
                  </a:outerShdw>
                </a:effectLst>
                <a:latin typeface="+mn-lt"/>
                <a:cs typeface="+mn-cs"/>
              </a:rPr>
              <a:t>(PRE-VERIFICA)</a:t>
            </a:r>
          </a:p>
          <a:p>
            <a:pPr algn="just" fontAlgn="auto">
              <a:spcBef>
                <a:spcPts val="0"/>
              </a:spcBef>
              <a:spcAft>
                <a:spcPts val="0"/>
              </a:spcAft>
              <a:defRPr/>
            </a:pPr>
            <a:endParaRPr lang="it-IT" sz="2200" b="1" dirty="0">
              <a:solidFill>
                <a:srgbClr val="0000FF"/>
              </a:solidFill>
              <a:effectLst>
                <a:outerShdw blurRad="38100" dist="38100" dir="2700000" algn="tl">
                  <a:srgbClr val="000000">
                    <a:alpha val="43137"/>
                  </a:srgbClr>
                </a:outerShdw>
              </a:effectLst>
              <a:latin typeface="+mn-lt"/>
              <a:cs typeface="+mn-cs"/>
            </a:endParaRPr>
          </a:p>
          <a:p>
            <a:pPr marL="342900" indent="-342900" algn="just" fontAlgn="auto">
              <a:spcBef>
                <a:spcPts val="0"/>
              </a:spcBef>
              <a:spcAft>
                <a:spcPts val="0"/>
              </a:spcAft>
              <a:buFont typeface="Wingdings" pitchFamily="2" charset="2"/>
              <a:buChar char="Ø"/>
              <a:defRPr/>
            </a:pPr>
            <a:r>
              <a:rPr lang="it-IT" sz="2200" b="1" dirty="0">
                <a:solidFill>
                  <a:srgbClr val="0000FF"/>
                </a:solidFill>
                <a:effectLst>
                  <a:outerShdw blurRad="38100" dist="38100" dir="2700000" algn="tl">
                    <a:srgbClr val="000000">
                      <a:alpha val="43137"/>
                    </a:srgbClr>
                  </a:outerShdw>
                </a:effectLst>
                <a:latin typeface="+mn-lt"/>
                <a:cs typeface="+mn-cs"/>
              </a:rPr>
              <a:t>Verifica documentale dell’impresa </a:t>
            </a:r>
            <a:r>
              <a:rPr lang="it-IT" sz="2200" b="1" dirty="0">
                <a:solidFill>
                  <a:srgbClr val="FFC000"/>
                </a:solidFill>
                <a:effectLst>
                  <a:outerShdw blurRad="38100" dist="38100" dir="2700000" algn="tl">
                    <a:srgbClr val="000000">
                      <a:alpha val="43137"/>
                    </a:srgbClr>
                  </a:outerShdw>
                </a:effectLst>
                <a:latin typeface="+mn-lt"/>
                <a:cs typeface="+mn-cs"/>
              </a:rPr>
              <a:t>(VERIFICA DOCUMENTALE)</a:t>
            </a:r>
          </a:p>
          <a:p>
            <a:pPr algn="just" fontAlgn="auto">
              <a:spcBef>
                <a:spcPts val="0"/>
              </a:spcBef>
              <a:spcAft>
                <a:spcPts val="0"/>
              </a:spcAft>
              <a:defRPr/>
            </a:pPr>
            <a:endParaRPr lang="it-IT" sz="2200" b="1" dirty="0">
              <a:solidFill>
                <a:srgbClr val="0000FF"/>
              </a:solidFill>
              <a:effectLst>
                <a:outerShdw blurRad="38100" dist="38100" dir="2700000" algn="tl">
                  <a:srgbClr val="000000">
                    <a:alpha val="43137"/>
                  </a:srgbClr>
                </a:outerShdw>
              </a:effectLst>
              <a:latin typeface="+mn-lt"/>
              <a:cs typeface="+mn-cs"/>
            </a:endParaRPr>
          </a:p>
          <a:p>
            <a:pPr marL="342900" indent="-342900" algn="just" fontAlgn="auto">
              <a:spcBef>
                <a:spcPts val="0"/>
              </a:spcBef>
              <a:spcAft>
                <a:spcPts val="0"/>
              </a:spcAft>
              <a:buFont typeface="Wingdings" pitchFamily="2" charset="2"/>
              <a:buChar char="Ø"/>
              <a:defRPr/>
            </a:pPr>
            <a:r>
              <a:rPr lang="it-IT" sz="2200" b="1" dirty="0">
                <a:solidFill>
                  <a:srgbClr val="0000FF"/>
                </a:solidFill>
                <a:effectLst>
                  <a:outerShdw blurRad="38100" dist="38100" dir="2700000" algn="tl">
                    <a:srgbClr val="000000">
                      <a:alpha val="43137"/>
                    </a:srgbClr>
                  </a:outerShdw>
                </a:effectLst>
                <a:latin typeface="+mn-lt"/>
                <a:cs typeface="+mn-cs"/>
              </a:rPr>
              <a:t>Verifica nei cantieri e negli altri luoghi di lavoro dell’impresa richiedente </a:t>
            </a:r>
            <a:r>
              <a:rPr lang="it-IT" sz="2200" b="1" dirty="0">
                <a:solidFill>
                  <a:schemeClr val="bg1">
                    <a:lumMod val="50000"/>
                  </a:schemeClr>
                </a:solidFill>
                <a:effectLst>
                  <a:outerShdw blurRad="38100" dist="38100" dir="2700000" algn="tl">
                    <a:srgbClr val="000000">
                      <a:alpha val="43137"/>
                    </a:srgbClr>
                  </a:outerShdw>
                </a:effectLst>
                <a:latin typeface="+mn-lt"/>
                <a:cs typeface="+mn-cs"/>
              </a:rPr>
              <a:t>(VERIFICA TECNICO)</a:t>
            </a:r>
          </a:p>
          <a:p>
            <a:pPr algn="just" fontAlgn="auto">
              <a:spcBef>
                <a:spcPts val="0"/>
              </a:spcBef>
              <a:spcAft>
                <a:spcPts val="0"/>
              </a:spcAft>
              <a:defRPr/>
            </a:pPr>
            <a:endParaRPr lang="it-IT" sz="2200" b="1" dirty="0">
              <a:solidFill>
                <a:schemeClr val="bg1">
                  <a:lumMod val="50000"/>
                </a:schemeClr>
              </a:solidFill>
              <a:effectLst>
                <a:outerShdw blurRad="38100" dist="38100" dir="2700000" algn="tl">
                  <a:srgbClr val="000000">
                    <a:alpha val="43137"/>
                  </a:srgbClr>
                </a:outerShdw>
              </a:effectLst>
              <a:latin typeface="+mn-lt"/>
              <a:cs typeface="+mn-cs"/>
            </a:endParaRPr>
          </a:p>
          <a:p>
            <a:pPr marL="342900" indent="-342900" algn="just" fontAlgn="auto">
              <a:spcBef>
                <a:spcPts val="0"/>
              </a:spcBef>
              <a:spcAft>
                <a:spcPts val="0"/>
              </a:spcAft>
              <a:buFont typeface="Wingdings" pitchFamily="2" charset="2"/>
              <a:buChar char="Ø"/>
              <a:defRPr/>
            </a:pPr>
            <a:r>
              <a:rPr lang="it-IT" sz="2200" b="1" dirty="0">
                <a:solidFill>
                  <a:srgbClr val="0000FF"/>
                </a:solidFill>
                <a:effectLst>
                  <a:outerShdw blurRad="38100" dist="38100" dir="2700000" algn="tl">
                    <a:srgbClr val="000000">
                      <a:alpha val="43137"/>
                    </a:srgbClr>
                  </a:outerShdw>
                </a:effectLst>
                <a:latin typeface="+mn-lt"/>
                <a:cs typeface="+mn-cs"/>
              </a:rPr>
              <a:t>Redazione del rapporto dal gruppo di verifica </a:t>
            </a:r>
          </a:p>
          <a:p>
            <a:pPr algn="just" fontAlgn="auto">
              <a:spcBef>
                <a:spcPts val="0"/>
              </a:spcBef>
              <a:spcAft>
                <a:spcPts val="0"/>
              </a:spcAft>
              <a:defRPr/>
            </a:pPr>
            <a:endParaRPr lang="it-IT" dirty="0">
              <a:latin typeface="+mn-lt"/>
              <a:cs typeface="+mn-cs"/>
            </a:endParaRPr>
          </a:p>
        </p:txBody>
      </p:sp>
    </p:spTree>
    <p:extLst>
      <p:ext uri="{BB962C8B-B14F-4D97-AF65-F5344CB8AC3E}">
        <p14:creationId xmlns:p14="http://schemas.microsoft.com/office/powerpoint/2010/main" val="1845476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1513</Words>
  <Application>Microsoft Office PowerPoint</Application>
  <PresentationFormat>Presentazione su schermo (4:3)</PresentationFormat>
  <Paragraphs>142</Paragraphs>
  <Slides>22</Slides>
  <Notes>5</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PROCEDURA PER L’ASSEVERAZIONE DELLE IMPRESE </vt:lpstr>
      <vt:lpstr>Presentazione standard di PowerPoint</vt:lpstr>
      <vt:lpstr>ASSEVERAZIONE </vt:lpstr>
      <vt:lpstr>Presentazione standard di PowerPoint</vt:lpstr>
      <vt:lpstr>ASSEVERAZIONE:  perché interessa alle imprese?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INDIRIZZI OPERATIVI PER L’ASSEVERAZIONE NEL SETTORE DELLE COSTRUZIONI EDILI E DI INGEGNERIA CIVILE</dc:title>
  <dc:creator>HPHP</dc:creator>
  <cp:lastModifiedBy>HPHP</cp:lastModifiedBy>
  <cp:revision>15</cp:revision>
  <dcterms:created xsi:type="dcterms:W3CDTF">2013-05-13T10:09:27Z</dcterms:created>
  <dcterms:modified xsi:type="dcterms:W3CDTF">2013-05-28T13:52:04Z</dcterms:modified>
</cp:coreProperties>
</file>